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"/>
  </p:notesMasterIdLst>
  <p:sldIdLst>
    <p:sldId id="278" r:id="rId2"/>
    <p:sldId id="291" r:id="rId3"/>
    <p:sldId id="277" r:id="rId4"/>
    <p:sldId id="275" r:id="rId5"/>
  </p:sldIdLst>
  <p:sldSz cx="9144000" cy="5143500" type="screen16x9"/>
  <p:notesSz cx="7104063" cy="10234613"/>
  <p:embeddedFontLst>
    <p:embeddedFont>
      <p:font typeface="Alfa Slab One" panose="020B0604020202020204" charset="0"/>
      <p:regular r:id="rId7"/>
    </p:embeddedFont>
    <p:embeddedFont>
      <p:font typeface="Arial Black" panose="020B0A04020102020204" pitchFamily="34" charset="0"/>
      <p:regular r:id="rId8"/>
      <p:bold r:id="rId9"/>
    </p:embeddedFont>
    <p:embeddedFont>
      <p:font typeface="Proxima Nova" panose="020B060402020202020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72">
          <p15:clr>
            <a:srgbClr val="9AA0A6"/>
          </p15:clr>
        </p15:guide>
        <p15:guide id="2" pos="283">
          <p15:clr>
            <a:srgbClr val="9AA0A6"/>
          </p15:clr>
        </p15:guide>
        <p15:guide id="3" pos="5499">
          <p15:clr>
            <a:srgbClr val="9AA0A6"/>
          </p15:clr>
        </p15:guide>
        <p15:guide id="4" orient="horz" pos="1620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jxg5L0NZhiO6Hl4rRcPPZp7bIh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6600"/>
    <a:srgbClr val="00FF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A3F9707-F59F-43D0-951A-9131E915E995}">
  <a:tblStyle styleId="{7A3F9707-F59F-43D0-951A-9131E915E995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9EA"/>
          </a:solidFill>
        </a:fill>
      </a:tcStyle>
    </a:wholeTbl>
    <a:band1H>
      <a:tcTxStyle/>
      <a:tcStyle>
        <a:tcBdr/>
        <a:fill>
          <a:solidFill>
            <a:srgbClr val="CED0D2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ED0D2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>
        <p:guide pos="472"/>
        <p:guide pos="283"/>
        <p:guide pos="5499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3" Type="http://schemas.openxmlformats.org/officeDocument/2006/relationships/slide" Target="slides/slide2.xml"/><Relationship Id="rId42" Type="http://customschemas.google.com/relationships/presentationmetadata" Target="metadata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16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4847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p17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7012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18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3971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9900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20:notes"/>
          <p:cNvSpPr txBox="1">
            <a:spLocks noGrp="1"/>
          </p:cNvSpPr>
          <p:nvPr>
            <p:ph type="body" idx="1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0" tIns="99050" rIns="99050" bIns="990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26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" name="Google Shape;23;p26"/>
          <p:cNvSpPr txBox="1">
            <a:spLocks noGrp="1"/>
          </p:cNvSpPr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subTitle" idx="1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2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8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body" idx="1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9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0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" name="Google Shape;40;p3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30"/>
          <p:cNvSpPr txBox="1">
            <a:spLocks noGrp="1"/>
          </p:cNvSpPr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subTitle" idx="1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2"/>
          <p:cNvSpPr txBox="1">
            <a:spLocks noGrp="1"/>
          </p:cNvSpPr>
          <p:nvPr>
            <p:ph type="title" hasCustomPrompt="1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32"/>
          <p:cNvSpPr txBox="1">
            <a:spLocks noGrp="1"/>
          </p:cNvSpPr>
          <p:nvPr>
            <p:ph type="body" idx="1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ameday"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 b="0" i="0" u="none" strike="noStrike" cap="non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"/>
          <p:cNvSpPr/>
          <p:nvPr/>
        </p:nvSpPr>
        <p:spPr>
          <a:xfrm>
            <a:off x="1" y="-1"/>
            <a:ext cx="9144000" cy="514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6"/>
          <p:cNvSpPr txBox="1">
            <a:spLocks noGrp="1"/>
          </p:cNvSpPr>
          <p:nvPr>
            <p:ph type="title"/>
          </p:nvPr>
        </p:nvSpPr>
        <p:spPr>
          <a:xfrm>
            <a:off x="1079653" y="3734604"/>
            <a:ext cx="7296293" cy="78329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it-IT" sz="1600" dirty="0">
                <a:latin typeface="Arial Black" panose="020B0A04020102020204" pitchFamily="34" charset="0"/>
              </a:rPr>
              <a:t>Per prenotarsi contattare la </a:t>
            </a:r>
            <a:r>
              <a:rPr lang="it-IT" sz="1600" dirty="0">
                <a:solidFill>
                  <a:srgbClr val="FF9900"/>
                </a:solidFill>
                <a:latin typeface="Arial Black" panose="020B0A04020102020204" pitchFamily="34" charset="0"/>
              </a:rPr>
              <a:t>Tutor</a:t>
            </a:r>
            <a:r>
              <a:rPr lang="it-IT" sz="1600" dirty="0">
                <a:latin typeface="Arial Black" panose="020B0A04020102020204" pitchFamily="34" charset="0"/>
              </a:rPr>
              <a:t> </a:t>
            </a:r>
            <a:r>
              <a:rPr lang="it-IT" sz="1600" dirty="0">
                <a:solidFill>
                  <a:srgbClr val="FF9900"/>
                </a:solidFill>
                <a:latin typeface="Arial Black" panose="020B0A04020102020204" pitchFamily="34" charset="0"/>
              </a:rPr>
              <a:t>ELIANA MORONI </a:t>
            </a:r>
            <a:r>
              <a:rPr lang="it-IT" sz="1600" dirty="0">
                <a:latin typeface="Arial Black" panose="020B0A04020102020204" pitchFamily="34" charset="0"/>
              </a:rPr>
              <a:t>ai seguenti recapiti: </a:t>
            </a:r>
            <a:r>
              <a:rPr lang="it-IT" sz="1600" b="1" dirty="0">
                <a:latin typeface="Arial Black" panose="020B0A04020102020204" pitchFamily="34" charset="0"/>
                <a:ea typeface="Arial"/>
                <a:cs typeface="Arial"/>
                <a:sym typeface="Arial"/>
              </a:rPr>
              <a:t>Tel: </a:t>
            </a:r>
            <a:r>
              <a:rPr lang="it-IT" sz="1600" b="1" dirty="0">
                <a:solidFill>
                  <a:srgbClr val="FFFF00"/>
                </a:solidFill>
                <a:latin typeface="Arial Black" panose="020B0A04020102020204" pitchFamily="34" charset="0"/>
                <a:ea typeface="Arial"/>
                <a:cs typeface="Arial"/>
                <a:sym typeface="Arial"/>
              </a:rPr>
              <a:t>0549 885725 	</a:t>
            </a:r>
            <a:r>
              <a:rPr lang="it-IT" sz="1600" b="1" dirty="0">
                <a:latin typeface="Arial Black" panose="020B0A04020102020204" pitchFamily="34" charset="0"/>
                <a:ea typeface="Arial"/>
                <a:cs typeface="Arial"/>
                <a:sym typeface="Arial"/>
              </a:rPr>
              <a:t>@mail: </a:t>
            </a:r>
            <a:r>
              <a:rPr lang="it-IT" sz="1600" b="1" dirty="0">
                <a:solidFill>
                  <a:srgbClr val="FFFF00"/>
                </a:solidFill>
                <a:latin typeface="Arial Black" panose="020B0A04020102020204" pitchFamily="34" charset="0"/>
                <a:ea typeface="Arial"/>
                <a:cs typeface="Arial"/>
                <a:sym typeface="Arial"/>
              </a:rPr>
              <a:t>elianamoroni@cfp.sm</a:t>
            </a:r>
            <a:endParaRPr sz="1600" dirty="0">
              <a:latin typeface="Arial Black" panose="020B0A04020102020204" pitchFamily="34" charset="0"/>
            </a:endParaRPr>
          </a:p>
        </p:txBody>
      </p:sp>
      <p:sp>
        <p:nvSpPr>
          <p:cNvPr id="194" name="Google Shape;194;p16"/>
          <p:cNvSpPr/>
          <p:nvPr/>
        </p:nvSpPr>
        <p:spPr>
          <a:xfrm>
            <a:off x="1318436" y="897951"/>
            <a:ext cx="5092997" cy="2951350"/>
          </a:xfrm>
          <a:prstGeom prst="wedgeEllipseCallout">
            <a:avLst>
              <a:gd name="adj1" fmla="val -60130"/>
              <a:gd name="adj2" fmla="val -3089"/>
            </a:avLst>
          </a:prstGeom>
          <a:solidFill>
            <a:srgbClr val="FFFF00"/>
          </a:solidFill>
          <a:ln w="25400" cap="flat" cmpd="sng">
            <a:solidFill>
              <a:srgbClr val="F6911E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b="0" i="0" u="none" strike="noStrike" cap="none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Vieni a provare i nostri Laboratori:</a:t>
            </a:r>
            <a:endParaRPr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it-IT" sz="1200" b="0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LABORATORIO ELETTRICO</a:t>
            </a:r>
            <a:endParaRPr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it-IT" sz="1200" b="0" i="0" u="none" strike="noStrike" cap="non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LABORATORIO MECCANICO</a:t>
            </a:r>
            <a:endParaRPr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it-IT" sz="1200" b="0" i="0" u="none" strike="noStrike" cap="none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LABORATORIO DI INFORMATICA</a:t>
            </a: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it-IT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LABORATORIO</a:t>
            </a:r>
            <a:r>
              <a:rPr lang="it-IT" sz="1200" b="0" i="0" u="none" strike="noStrike" cap="none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 DI INTERNET E SOCIAL MEDIA</a:t>
            </a: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lang="it-IT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Alfa Slab One"/>
                <a:cs typeface="Alfa Slab One"/>
                <a:sym typeface="Alfa Slab One"/>
              </a:rPr>
              <a:t>TECNICHE DI COMUNICAZIONE</a:t>
            </a:r>
            <a:endParaRPr sz="1200" b="0" i="0" u="none" strike="noStrike" cap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Alfa Slab One"/>
              <a:cs typeface="Alfa Slab One"/>
              <a:sym typeface="Alfa Slab One"/>
            </a:endParaRPr>
          </a:p>
        </p:txBody>
      </p:sp>
      <p:pic>
        <p:nvPicPr>
          <p:cNvPr id="195" name="Google Shape;195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764083"/>
            <a:ext cx="1216643" cy="2783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11433" y="1422105"/>
            <a:ext cx="2551813" cy="21508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ttangolo 1"/>
          <p:cNvSpPr/>
          <p:nvPr/>
        </p:nvSpPr>
        <p:spPr>
          <a:xfrm>
            <a:off x="4829959" y="249387"/>
            <a:ext cx="3927678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lvl="0" algn="ctr"/>
            <a:r>
              <a:rPr lang="it-IT" sz="2400" dirty="0">
                <a:solidFill>
                  <a:srgbClr val="FFFF00"/>
                </a:solidFill>
                <a:latin typeface="Arial Black" panose="020B0A04020102020204" pitchFamily="34" charset="0"/>
              </a:rPr>
              <a:t>Dal 12 novembre 2026</a:t>
            </a:r>
          </a:p>
        </p:txBody>
      </p:sp>
    </p:spTree>
    <p:extLst>
      <p:ext uri="{BB962C8B-B14F-4D97-AF65-F5344CB8AC3E}">
        <p14:creationId xmlns:p14="http://schemas.microsoft.com/office/powerpoint/2010/main" val="224522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7"/>
          <p:cNvSpPr/>
          <p:nvPr/>
        </p:nvSpPr>
        <p:spPr>
          <a:xfrm>
            <a:off x="1" y="-1"/>
            <a:ext cx="9144000" cy="514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7"/>
          <p:cNvSpPr txBox="1"/>
          <p:nvPr/>
        </p:nvSpPr>
        <p:spPr>
          <a:xfrm>
            <a:off x="713400" y="64661"/>
            <a:ext cx="8015931" cy="83095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5">
                <a:alpha val="40000"/>
              </a:scheme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i="0" u="none" strike="noStrike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sym typeface="Arial"/>
              </a:rPr>
              <a:t>STUDENTE PER UN GIORNO 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settore</a:t>
            </a:r>
            <a:r>
              <a:rPr lang="it-IT" sz="1600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it-IT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MANUTENZIONE E ASSISTENZA TECNICA</a:t>
            </a:r>
            <a:endParaRPr lang="it-IT" sz="1600" i="0" u="none" strike="noStrike" cap="none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sym typeface="Arial"/>
            </a:endParaRPr>
          </a:p>
        </p:txBody>
      </p:sp>
      <p:pic>
        <p:nvPicPr>
          <p:cNvPr id="205" name="Google Shape;20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8975" y="128459"/>
            <a:ext cx="394425" cy="9022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997191"/>
              </p:ext>
            </p:extLst>
          </p:nvPr>
        </p:nvGraphicFramePr>
        <p:xfrm>
          <a:off x="318975" y="1265276"/>
          <a:ext cx="8229602" cy="3356171"/>
        </p:xfrm>
        <a:graphic>
          <a:graphicData uri="http://schemas.openxmlformats.org/drawingml/2006/table">
            <a:tbl>
              <a:tblPr firstRow="1" firstCol="1" bandRow="1">
                <a:tableStyleId>{7A3F9707-F59F-43D0-951A-9131E915E995}</a:tableStyleId>
              </a:tblPr>
              <a:tblGrid>
                <a:gridCol w="1565523">
                  <a:extLst>
                    <a:ext uri="{9D8B030D-6E8A-4147-A177-3AD203B41FA5}">
                      <a16:colId xmlns:a16="http://schemas.microsoft.com/office/drawing/2014/main" val="2071754813"/>
                    </a:ext>
                  </a:extLst>
                </a:gridCol>
                <a:gridCol w="1877355">
                  <a:extLst>
                    <a:ext uri="{9D8B030D-6E8A-4147-A177-3AD203B41FA5}">
                      <a16:colId xmlns:a16="http://schemas.microsoft.com/office/drawing/2014/main" val="2752847344"/>
                    </a:ext>
                  </a:extLst>
                </a:gridCol>
                <a:gridCol w="1698105">
                  <a:extLst>
                    <a:ext uri="{9D8B030D-6E8A-4147-A177-3AD203B41FA5}">
                      <a16:colId xmlns:a16="http://schemas.microsoft.com/office/drawing/2014/main" val="4012973705"/>
                    </a:ext>
                  </a:extLst>
                </a:gridCol>
                <a:gridCol w="1535824">
                  <a:extLst>
                    <a:ext uri="{9D8B030D-6E8A-4147-A177-3AD203B41FA5}">
                      <a16:colId xmlns:a16="http://schemas.microsoft.com/office/drawing/2014/main" val="3084847304"/>
                    </a:ext>
                  </a:extLst>
                </a:gridCol>
                <a:gridCol w="1552795">
                  <a:extLst>
                    <a:ext uri="{9D8B030D-6E8A-4147-A177-3AD203B41FA5}">
                      <a16:colId xmlns:a16="http://schemas.microsoft.com/office/drawing/2014/main" val="609370943"/>
                    </a:ext>
                  </a:extLst>
                </a:gridCol>
              </a:tblGrid>
              <a:tr h="32960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 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kern="100" dirty="0">
                          <a:solidFill>
                            <a:srgbClr val="FFFF00"/>
                          </a:solidFill>
                          <a:effectLst/>
                        </a:rPr>
                        <a:t>LUNEDI</a:t>
                      </a:r>
                      <a:endParaRPr lang="it-IT" sz="14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kern="100" dirty="0">
                          <a:solidFill>
                            <a:srgbClr val="FFFF00"/>
                          </a:solidFill>
                          <a:effectLst/>
                        </a:rPr>
                        <a:t>MERCOLEDI</a:t>
                      </a:r>
                      <a:endParaRPr lang="it-IT" sz="14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kern="100" dirty="0">
                          <a:solidFill>
                            <a:srgbClr val="FFFF00"/>
                          </a:solidFill>
                          <a:effectLst/>
                        </a:rPr>
                        <a:t>GIOVEDI</a:t>
                      </a:r>
                      <a:endParaRPr lang="it-IT" sz="14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kern="100" dirty="0">
                          <a:solidFill>
                            <a:srgbClr val="FFFF00"/>
                          </a:solidFill>
                          <a:effectLst/>
                        </a:rPr>
                        <a:t>VENERDI</a:t>
                      </a:r>
                      <a:endParaRPr lang="it-IT" sz="14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906841"/>
                  </a:ext>
                </a:extLst>
              </a:tr>
              <a:tr h="2544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8:17 – 9:10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effectLst/>
                        </a:rPr>
                        <a:t> </a:t>
                      </a:r>
                      <a:endParaRPr lang="it-IT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00" dirty="0">
                          <a:solidFill>
                            <a:srgbClr val="002060"/>
                          </a:solidFill>
                          <a:effectLst/>
                        </a:rPr>
                        <a:t>INGLESE </a:t>
                      </a:r>
                      <a:endParaRPr lang="it-IT" sz="14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00" dirty="0">
                          <a:solidFill>
                            <a:srgbClr val="002060"/>
                          </a:solidFill>
                          <a:effectLst/>
                        </a:rPr>
                        <a:t>MATEMATICA</a:t>
                      </a:r>
                      <a:endParaRPr lang="it-IT" sz="14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00" dirty="0">
                          <a:solidFill>
                            <a:srgbClr val="002060"/>
                          </a:solidFill>
                          <a:effectLst/>
                        </a:rPr>
                        <a:t>LABORATORIOELETTRICO</a:t>
                      </a:r>
                    </a:p>
                  </a:txBody>
                  <a:tcPr marL="68580" marR="68580" marT="0" marB="0" anchor="ctr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7953141"/>
                  </a:ext>
                </a:extLst>
              </a:tr>
              <a:tr h="2240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9:10 – 10:00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effectLst/>
                        </a:rPr>
                        <a:t> </a:t>
                      </a:r>
                      <a:endParaRPr lang="it-IT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00" dirty="0">
                          <a:solidFill>
                            <a:srgbClr val="002060"/>
                          </a:solidFill>
                          <a:effectLst/>
                        </a:rPr>
                        <a:t>LABORATORIO MECCANICO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4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00" dirty="0">
                          <a:solidFill>
                            <a:srgbClr val="002060"/>
                          </a:solidFill>
                          <a:effectLst/>
                        </a:rPr>
                        <a:t>LABORATORIOMECCANICO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4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502597"/>
                  </a:ext>
                </a:extLst>
              </a:tr>
              <a:tr h="2240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10:15 – 11:05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effectLst/>
                        </a:rPr>
                        <a:t> </a:t>
                      </a:r>
                      <a:endParaRPr lang="it-IT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719985"/>
                  </a:ext>
                </a:extLst>
              </a:tr>
              <a:tr h="2240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11:05 – 11:50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effectLst/>
                        </a:rPr>
                        <a:t> </a:t>
                      </a:r>
                      <a:endParaRPr lang="it-IT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447037"/>
                  </a:ext>
                </a:extLst>
              </a:tr>
              <a:tr h="3975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11:50 – 12:40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effectLst/>
                        </a:rPr>
                        <a:t> </a:t>
                      </a:r>
                      <a:endParaRPr lang="it-IT" sz="11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00" dirty="0">
                          <a:solidFill>
                            <a:srgbClr val="002060"/>
                          </a:solidFill>
                          <a:effectLst/>
                        </a:rPr>
                        <a:t>MATEMATICA</a:t>
                      </a:r>
                      <a:endParaRPr lang="it-IT" sz="14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348800"/>
                  </a:ext>
                </a:extLst>
              </a:tr>
              <a:tr h="224043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PAUSA PRANZO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080987"/>
                  </a:ext>
                </a:extLst>
              </a:tr>
              <a:tr h="2240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13:40 – 14:30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00" dirty="0">
                          <a:solidFill>
                            <a:srgbClr val="002060"/>
                          </a:solidFill>
                          <a:effectLst/>
                        </a:rPr>
                        <a:t>LABORATORIO ELETTRICO </a:t>
                      </a:r>
                      <a:endParaRPr lang="it-IT" sz="14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 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it-IT" sz="1400" b="1" i="0" u="none" strike="noStrike" kern="100" cap="none" dirty="0">
                          <a:solidFill>
                            <a:srgbClr val="00206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LABORATORIO ELETTRICO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 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6573493"/>
                  </a:ext>
                </a:extLst>
              </a:tr>
              <a:tr h="2240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14:30 – 15:20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 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0177017"/>
                  </a:ext>
                </a:extLst>
              </a:tr>
              <a:tr h="3086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15:20 – 16:10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 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91996"/>
                  </a:ext>
                </a:extLst>
              </a:tr>
              <a:tr h="672128">
                <a:tc gridSpan="5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>
                          <a:solidFill>
                            <a:srgbClr val="66FFFF"/>
                          </a:solidFill>
                        </a:rPr>
                        <a:t>Inglese e Matematica e Laboratorio Elettrico presso Sede CFP</a:t>
                      </a:r>
                      <a:endParaRPr lang="it-IT" sz="1400" dirty="0"/>
                    </a:p>
                    <a:p>
                      <a:pPr marL="0" marR="0" lvl="0" indent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 dirty="0">
                          <a:solidFill>
                            <a:srgbClr val="FFFF00"/>
                          </a:solidFill>
                        </a:rPr>
                        <a:t>Laboratorio Meccanico presso officina moto «SK Racing»</a:t>
                      </a:r>
                      <a:endParaRPr lang="it-IT" sz="1400" u="none" strike="noStrike" cap="none" dirty="0">
                        <a:solidFill>
                          <a:srgbClr val="FFFF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4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4471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823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8"/>
          <p:cNvSpPr/>
          <p:nvPr/>
        </p:nvSpPr>
        <p:spPr>
          <a:xfrm>
            <a:off x="1" y="-1"/>
            <a:ext cx="9144000" cy="514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8"/>
          <p:cNvSpPr txBox="1"/>
          <p:nvPr/>
        </p:nvSpPr>
        <p:spPr>
          <a:xfrm>
            <a:off x="989842" y="108171"/>
            <a:ext cx="7707591" cy="70784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i="0" u="none" strike="noStrike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sym typeface="Arial"/>
              </a:rPr>
              <a:t>STUDENTE PER UN GIORNO 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settore</a:t>
            </a:r>
            <a:r>
              <a:rPr lang="it-IT" sz="16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it-IT" sz="1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SERVIZI COMMERCIALI</a:t>
            </a:r>
            <a:endParaRPr sz="1600" i="0" u="none" strike="noStrike" cap="none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sym typeface="Arial"/>
            </a:endParaRPr>
          </a:p>
        </p:txBody>
      </p:sp>
      <p:pic>
        <p:nvPicPr>
          <p:cNvPr id="214" name="Google Shape;21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709" y="171969"/>
            <a:ext cx="394425" cy="90224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903709"/>
              </p:ext>
            </p:extLst>
          </p:nvPr>
        </p:nvGraphicFramePr>
        <p:xfrm>
          <a:off x="191387" y="1267452"/>
          <a:ext cx="8771860" cy="3412146"/>
        </p:xfrm>
        <a:graphic>
          <a:graphicData uri="http://schemas.openxmlformats.org/drawingml/2006/table">
            <a:tbl>
              <a:tblPr firstRow="1" firstCol="1" bandRow="1">
                <a:tableStyleId>{7A3F9707-F59F-43D0-951A-9131E915E995}</a:tableStyleId>
              </a:tblPr>
              <a:tblGrid>
                <a:gridCol w="1414905">
                  <a:extLst>
                    <a:ext uri="{9D8B030D-6E8A-4147-A177-3AD203B41FA5}">
                      <a16:colId xmlns:a16="http://schemas.microsoft.com/office/drawing/2014/main" val="4039997043"/>
                    </a:ext>
                  </a:extLst>
                </a:gridCol>
                <a:gridCol w="1548833">
                  <a:extLst>
                    <a:ext uri="{9D8B030D-6E8A-4147-A177-3AD203B41FA5}">
                      <a16:colId xmlns:a16="http://schemas.microsoft.com/office/drawing/2014/main" val="4124899385"/>
                    </a:ext>
                  </a:extLst>
                </a:gridCol>
                <a:gridCol w="1677293">
                  <a:extLst>
                    <a:ext uri="{9D8B030D-6E8A-4147-A177-3AD203B41FA5}">
                      <a16:colId xmlns:a16="http://schemas.microsoft.com/office/drawing/2014/main" val="2359166586"/>
                    </a:ext>
                  </a:extLst>
                </a:gridCol>
                <a:gridCol w="1421282">
                  <a:extLst>
                    <a:ext uri="{9D8B030D-6E8A-4147-A177-3AD203B41FA5}">
                      <a16:colId xmlns:a16="http://schemas.microsoft.com/office/drawing/2014/main" val="1015592734"/>
                    </a:ext>
                  </a:extLst>
                </a:gridCol>
                <a:gridCol w="1419460">
                  <a:extLst>
                    <a:ext uri="{9D8B030D-6E8A-4147-A177-3AD203B41FA5}">
                      <a16:colId xmlns:a16="http://schemas.microsoft.com/office/drawing/2014/main" val="1201162205"/>
                    </a:ext>
                  </a:extLst>
                </a:gridCol>
                <a:gridCol w="1290087">
                  <a:extLst>
                    <a:ext uri="{9D8B030D-6E8A-4147-A177-3AD203B41FA5}">
                      <a16:colId xmlns:a16="http://schemas.microsoft.com/office/drawing/2014/main" val="4278551656"/>
                    </a:ext>
                  </a:extLst>
                </a:gridCol>
              </a:tblGrid>
              <a:tr h="3211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 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b="1" kern="100" dirty="0">
                          <a:solidFill>
                            <a:srgbClr val="FFFF00"/>
                          </a:solidFill>
                          <a:effectLst/>
                        </a:rPr>
                        <a:t>LUNEDI</a:t>
                      </a:r>
                      <a:endParaRPr lang="it-IT" sz="1400" b="1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it-IT" sz="1400" b="1" i="0" u="none" strike="noStrike" kern="100" cap="none" dirty="0">
                          <a:solidFill>
                            <a:srgbClr val="FFFF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MARTEDI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it-IT" sz="1400" b="1" i="0" u="none" strike="noStrike" kern="100" cap="none" dirty="0">
                          <a:solidFill>
                            <a:srgbClr val="FFFF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MERCOLEDI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it-IT" sz="1400" b="1" i="0" u="none" strike="noStrike" kern="100" cap="none" dirty="0">
                          <a:solidFill>
                            <a:srgbClr val="FFFF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GIOVEDI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it-IT" sz="1400" b="1" i="0" u="none" strike="noStrike" kern="100" cap="none" dirty="0">
                          <a:solidFill>
                            <a:srgbClr val="FFFF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VENERDI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24259074"/>
                  </a:ext>
                </a:extLst>
              </a:tr>
              <a:tr h="3562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8:17 – 9:10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ITALIANO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LAB. INTERNET E SOCIAL MEDIA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LAB. INFORMATICA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427330"/>
                  </a:ext>
                </a:extLst>
              </a:tr>
              <a:tr h="227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9:10 – 10:00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LAB. INTERNET E SOCIAL MEDIA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219837"/>
                  </a:ext>
                </a:extLst>
              </a:tr>
              <a:tr h="227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10:15 – 11:05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90773"/>
                  </a:ext>
                </a:extLst>
              </a:tr>
              <a:tr h="345401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11:05 – 11:50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INFORMATICA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INGLESE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70516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ITALIANO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228056"/>
                  </a:ext>
                </a:extLst>
              </a:tr>
              <a:tr h="3370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11:50 – 12:40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INGLESE 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7121"/>
                  </a:ext>
                </a:extLst>
              </a:tr>
              <a:tr h="227455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chemeClr val="bg1"/>
                          </a:solidFill>
                          <a:effectLst/>
                        </a:rPr>
                        <a:t>PAUSA PRANZO</a:t>
                      </a:r>
                      <a:endParaRPr lang="it-IT" sz="11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479414"/>
                  </a:ext>
                </a:extLst>
              </a:tr>
              <a:tr h="5817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13:40 – 14:30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ELEMENTI DI GESTIONE AZIENDALE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MARKETING APPLICATO AL WEB 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LAB. INFORMATICA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51187809"/>
                  </a:ext>
                </a:extLst>
              </a:tr>
              <a:tr h="227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>
                          <a:effectLst/>
                        </a:rPr>
                        <a:t>14:30 – 15:20</a:t>
                      </a:r>
                      <a:endParaRPr lang="it-IT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>
                          <a:solidFill>
                            <a:srgbClr val="002060"/>
                          </a:solidFill>
                          <a:effectLst/>
                        </a:rPr>
                        <a:t>LAB. INFORMATICA</a:t>
                      </a:r>
                      <a:endParaRPr lang="it-IT" sz="1100" b="1" kern="1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99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LAB. INGLESE 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LAB. INGLESE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63635781"/>
                  </a:ext>
                </a:extLst>
              </a:tr>
              <a:tr h="227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kern="100" dirty="0">
                          <a:effectLst/>
                        </a:rPr>
                        <a:t>15:20 – 16:10</a:t>
                      </a: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100" b="1" kern="1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it-IT" sz="1100" b="1" kern="1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63763368"/>
                  </a:ext>
                </a:extLst>
              </a:tr>
              <a:tr h="307780"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800" kern="100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Laboratori</a:t>
                      </a:r>
                      <a:r>
                        <a:rPr lang="it-IT" sz="1800" kern="100" baseline="0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presso la sede del CFP</a:t>
                      </a:r>
                      <a:endParaRPr lang="it-IT" sz="1800" kern="1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6418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052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0"/>
          <p:cNvSpPr/>
          <p:nvPr/>
        </p:nvSpPr>
        <p:spPr>
          <a:xfrm>
            <a:off x="1" y="-1"/>
            <a:ext cx="9144000" cy="5143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0"/>
          <p:cNvSpPr txBox="1"/>
          <p:nvPr/>
        </p:nvSpPr>
        <p:spPr>
          <a:xfrm>
            <a:off x="6900530" y="1780211"/>
            <a:ext cx="2169043" cy="181584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i="0" u="none" strike="noStrike" cap="none" dirty="0">
                <a:solidFill>
                  <a:srgbClr val="002060"/>
                </a:solidFill>
                <a:sym typeface="Arial"/>
              </a:rPr>
              <a:t>Per informazioni:</a:t>
            </a: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i="0" u="none" strike="noStrike" cap="none" dirty="0" err="1">
                <a:solidFill>
                  <a:schemeClr val="lt1"/>
                </a:solidFill>
                <a:sym typeface="Arial"/>
              </a:rPr>
              <a:t>Tel</a:t>
            </a:r>
            <a:r>
              <a:rPr lang="it-IT" b="1" i="0" u="none" strike="noStrike" cap="none" dirty="0">
                <a:solidFill>
                  <a:schemeClr val="lt1"/>
                </a:solidFill>
                <a:sym typeface="Arial"/>
              </a:rPr>
              <a:t>: </a:t>
            </a:r>
            <a:r>
              <a:rPr lang="it-IT" b="1" i="0" u="none" strike="noStrike" cap="none" dirty="0">
                <a:solidFill>
                  <a:srgbClr val="002060"/>
                </a:solidFill>
                <a:sym typeface="Arial"/>
              </a:rPr>
              <a:t>0549 885721</a:t>
            </a: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i="0" u="none" strike="noStrike" cap="none" dirty="0">
                <a:solidFill>
                  <a:schemeClr val="lt1"/>
                </a:solidFill>
                <a:sym typeface="Arial"/>
              </a:rPr>
              <a:t>mail: </a:t>
            </a:r>
            <a:r>
              <a:rPr lang="it-IT" b="1" i="0" u="none" strike="noStrike" cap="none" dirty="0">
                <a:solidFill>
                  <a:srgbClr val="002060"/>
                </a:solidFill>
                <a:sym typeface="Arial"/>
              </a:rPr>
              <a:t>info.cfp@pa.sm</a:t>
            </a: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i="0" u="none" strike="noStrike" cap="none" dirty="0">
                <a:solidFill>
                  <a:schemeClr val="lt1"/>
                </a:solidFill>
                <a:sym typeface="Arial"/>
              </a:rPr>
              <a:t>	</a:t>
            </a:r>
            <a:endParaRPr b="0" i="0" u="none" strike="noStrike" cap="none" dirty="0">
              <a:solidFill>
                <a:srgbClr val="000000"/>
              </a:solidFill>
              <a:sym typeface="Arial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0" y="158152"/>
            <a:ext cx="6794204" cy="45294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253</Words>
  <Application>Microsoft Office PowerPoint</Application>
  <PresentationFormat>Presentazione su schermo (16:9)</PresentationFormat>
  <Paragraphs>101</Paragraphs>
  <Slides>4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10" baseType="lpstr">
      <vt:lpstr>Proxima Nova</vt:lpstr>
      <vt:lpstr>Arial Black</vt:lpstr>
      <vt:lpstr>Calibri</vt:lpstr>
      <vt:lpstr>Alfa Slab One</vt:lpstr>
      <vt:lpstr>Arial</vt:lpstr>
      <vt:lpstr>Gameday</vt:lpstr>
      <vt:lpstr>Per prenotarsi contattare la Tutor ELIANA MORONI ai seguenti recapiti: Tel: 0549 885725  @mail: elianamoroni@cfp.sm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CENTRO  DI FORMAZIONE PROFESSIONALE di San Marino</dc:title>
  <dc:creator>PC3</dc:creator>
  <cp:lastModifiedBy>Silvia Veronesi</cp:lastModifiedBy>
  <cp:revision>82</cp:revision>
  <dcterms:modified xsi:type="dcterms:W3CDTF">2026-10-27T07:47:30Z</dcterms:modified>
</cp:coreProperties>
</file>