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86" r:id="rId5"/>
    <p:sldId id="260" r:id="rId6"/>
    <p:sldId id="283" r:id="rId7"/>
    <p:sldId id="281" r:id="rId8"/>
    <p:sldId id="262" r:id="rId9"/>
    <p:sldId id="266" r:id="rId10"/>
    <p:sldId id="287" r:id="rId11"/>
    <p:sldId id="268" r:id="rId12"/>
    <p:sldId id="288" r:id="rId13"/>
    <p:sldId id="285" r:id="rId14"/>
    <p:sldId id="289" r:id="rId15"/>
    <p:sldId id="290" r:id="rId16"/>
    <p:sldId id="279" r:id="rId17"/>
    <p:sldId id="278" r:id="rId18"/>
    <p:sldId id="291" r:id="rId19"/>
    <p:sldId id="277" r:id="rId20"/>
    <p:sldId id="274" r:id="rId21"/>
    <p:sldId id="275" r:id="rId22"/>
  </p:sldIdLst>
  <p:sldSz cx="9144000" cy="5143500" type="screen16x9"/>
  <p:notesSz cx="7104063" cy="10234613"/>
  <p:embeddedFontLst>
    <p:embeddedFont>
      <p:font typeface="Alfa Slab One" panose="020B060402020202020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Proxima Nova" panose="020B0604020202020204" charset="0"/>
      <p:regular r:id="rId29"/>
      <p:bold r:id="rId30"/>
      <p:italic r:id="rId31"/>
      <p:boldItalic r:id="rId32"/>
    </p:embeddedFont>
    <p:embeddedFont>
      <p:font typeface="Lora Medium" panose="020B0604020202020204" charset="0"/>
      <p:regular r:id="rId33"/>
      <p:bold r:id="rId34"/>
      <p:italic r:id="rId35"/>
      <p:boldItalic r:id="rId36"/>
    </p:embeddedFont>
    <p:embeddedFont>
      <p:font typeface="Arial Black" panose="020B0A04020102020204" pitchFamily="34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72">
          <p15:clr>
            <a:srgbClr val="9AA0A6"/>
          </p15:clr>
        </p15:guide>
        <p15:guide id="2" pos="283">
          <p15:clr>
            <a:srgbClr val="9AA0A6"/>
          </p15:clr>
        </p15:guide>
        <p15:guide id="3" pos="5499">
          <p15:clr>
            <a:srgbClr val="9AA0A6"/>
          </p15:clr>
        </p15:guide>
        <p15:guide id="4" orient="horz" pos="1620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jxg5L0NZhiO6Hl4rRcPPZp7bIh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6600"/>
    <a:srgbClr val="00FF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3F9707-F59F-43D0-951A-9131E915E995}">
  <a:tblStyle styleId="{7A3F9707-F59F-43D0-951A-9131E915E99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9EA"/>
          </a:solidFill>
        </a:fill>
      </a:tcStyle>
    </a:wholeTbl>
    <a:band1H>
      <a:tcTxStyle/>
      <a:tcStyle>
        <a:tcBdr/>
        <a:fill>
          <a:solidFill>
            <a:srgbClr val="CED0D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D0D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8"/>
      </p:cViewPr>
      <p:guideLst>
        <p:guide pos="472"/>
        <p:guide pos="283"/>
        <p:guide pos="5499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1803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4837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3133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1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1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9115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8224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1795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8501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7530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13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847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7012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971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21488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9:notes"/>
          <p:cNvSpPr txBox="1">
            <a:spLocks noGrp="1"/>
          </p:cNvSpPr>
          <p:nvPr>
            <p:ph type="body" idx="1"/>
          </p:nvPr>
        </p:nvSpPr>
        <p:spPr>
          <a:xfrm>
            <a:off x="710566" y="4861441"/>
            <a:ext cx="5684521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2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p26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9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0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3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30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32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title"/>
          </p:nvPr>
        </p:nvSpPr>
        <p:spPr>
          <a:xfrm>
            <a:off x="439296" y="159488"/>
            <a:ext cx="8114400" cy="44444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it-IT" sz="4800" dirty="0">
                <a:latin typeface="Arial Black" panose="020B0A04020102020204" pitchFamily="34" charset="0"/>
              </a:rPr>
              <a:t>ISTITUTO DI </a:t>
            </a:r>
            <a:r>
              <a:rPr lang="it-IT" sz="4800" dirty="0">
                <a:solidFill>
                  <a:srgbClr val="002060"/>
                </a:solidFill>
                <a:latin typeface="Arial Black" panose="020B0A04020102020204" pitchFamily="34" charset="0"/>
              </a:rPr>
              <a:t>ISTRUZIONE</a:t>
            </a:r>
            <a:r>
              <a:rPr lang="it-IT" sz="4800" dirty="0">
                <a:latin typeface="Arial Black" panose="020B0A04020102020204" pitchFamily="34" charset="0"/>
              </a:rPr>
              <a:t> E  </a:t>
            </a:r>
            <a:br>
              <a:rPr lang="it-IT" sz="4800" dirty="0">
                <a:latin typeface="Arial Black" panose="020B0A04020102020204" pitchFamily="34" charset="0"/>
              </a:rPr>
            </a:br>
            <a:r>
              <a:rPr lang="it-IT" sz="4800" dirty="0">
                <a:solidFill>
                  <a:srgbClr val="FFC000"/>
                </a:solidFill>
                <a:latin typeface="Arial Black" panose="020B0A04020102020204" pitchFamily="34" charset="0"/>
              </a:rPr>
              <a:t>FORMAZIONE</a:t>
            </a:r>
            <a:r>
              <a:rPr lang="it-IT" sz="4800" dirty="0">
                <a:latin typeface="Arial Black" panose="020B0A04020102020204" pitchFamily="34" charset="0"/>
              </a:rPr>
              <a:t> PROFESSIONALE </a:t>
            </a:r>
            <a:r>
              <a:rPr lang="it-IT" sz="4800">
                <a:latin typeface="Arial Black" panose="020B0A04020102020204" pitchFamily="34" charset="0"/>
              </a:rPr>
              <a:t>(I.I.F.P.)</a:t>
            </a:r>
            <a:r>
              <a:rPr lang="it-IT" sz="4800" dirty="0">
                <a:latin typeface="Arial Black" panose="020B0A04020102020204" pitchFamily="34" charset="0"/>
              </a:rPr>
              <a:t/>
            </a:r>
            <a:br>
              <a:rPr lang="it-IT" sz="4800" dirty="0">
                <a:latin typeface="Arial Black" panose="020B0A04020102020204" pitchFamily="34" charset="0"/>
              </a:rPr>
            </a:br>
            <a:r>
              <a:rPr lang="it-IT" sz="4800" dirty="0">
                <a:latin typeface="Arial Black" panose="020B0A04020102020204" pitchFamily="34" charset="0"/>
              </a:rPr>
              <a:t>di San Marino</a:t>
            </a:r>
            <a:endParaRPr sz="48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467833" y="1414123"/>
            <a:ext cx="8520600" cy="30834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Char char="⮚"/>
            </a:pP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INCLUSIVA</a:t>
            </a:r>
            <a:endParaRPr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3429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None/>
            </a:pPr>
            <a:endParaRPr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Char char="⮚"/>
            </a:pP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VICINA</a:t>
            </a:r>
            <a:r>
              <a:rPr lang="it-IT" b="1" dirty="0">
                <a:solidFill>
                  <a:schemeClr val="lt1"/>
                </a:solidFill>
                <a:latin typeface="Arial Black" panose="020B0A04020102020204" pitchFamily="34" charset="0"/>
              </a:rPr>
              <a:t> ai bisogni delle allieve e degli allievi</a:t>
            </a:r>
            <a:endParaRPr dirty="0">
              <a:latin typeface="Arial Black" panose="020B0A04020102020204" pitchFamily="34" charset="0"/>
            </a:endParaRPr>
          </a:p>
          <a:p>
            <a:pPr marL="3429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None/>
            </a:pPr>
            <a:endParaRPr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Char char="⮚"/>
            </a:pP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COSTRUITA  SULLE ESIGENZE DEL MERCATO DEL LAVORO</a:t>
            </a: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Char char="⮚"/>
            </a:pPr>
            <a:endParaRPr lang="it-IT" b="1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Char char="⮚"/>
            </a:pP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DOVE OPERANO ANCHE PROFESSIONISTI DEL SETTORE</a:t>
            </a: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Char char="⮚"/>
            </a:pPr>
            <a:endParaRPr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Noto Sans Symbols"/>
              <a:buChar char="⮚"/>
            </a:pP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DOVE SI FA NASCERE E CRESCERE LA PASSIONE</a:t>
            </a:r>
            <a:r>
              <a:rPr lang="it-IT" b="1" dirty="0">
                <a:solidFill>
                  <a:schemeClr val="lt1"/>
                </a:solidFill>
                <a:latin typeface="Arial Black" panose="020B0A04020102020204" pitchFamily="34" charset="0"/>
              </a:rPr>
              <a:t> e la si trasforma in una professione</a:t>
            </a:r>
            <a:br>
              <a:rPr lang="it-IT" b="1" dirty="0">
                <a:solidFill>
                  <a:schemeClr val="lt1"/>
                </a:solidFill>
                <a:latin typeface="Arial Black" panose="020B0A04020102020204" pitchFamily="34" charset="0"/>
              </a:rPr>
            </a:br>
            <a:endParaRPr b="1" dirty="0">
              <a:solidFill>
                <a:schemeClr val="lt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833" y="109392"/>
            <a:ext cx="8187069" cy="12957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L’ISTITUTO DI </a:t>
            </a:r>
            <a:r>
              <a:rPr lang="it-IT" sz="1800" dirty="0">
                <a:solidFill>
                  <a:srgbClr val="002060"/>
                </a:solidFill>
                <a:latin typeface="Arial Black" panose="020B0A04020102020204" pitchFamily="34" charset="0"/>
              </a:rPr>
              <a:t>ISTRUZIONE</a:t>
            </a: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 E </a:t>
            </a:r>
            <a:r>
              <a:rPr lang="it-IT" sz="1800" dirty="0">
                <a:solidFill>
                  <a:srgbClr val="FF9900"/>
                </a:solidFill>
                <a:latin typeface="Arial Black" panose="020B0A04020102020204" pitchFamily="34" charset="0"/>
              </a:rPr>
              <a:t>FORMAZIONE</a:t>
            </a: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 PROFESSIONALE PARTIRÁ NELL’ANNO SCOLASTICO  2027-2028 </a:t>
            </a:r>
          </a:p>
          <a:p>
            <a:pPr algn="ctr">
              <a:lnSpc>
                <a:spcPct val="150000"/>
              </a:lnSpc>
            </a:pP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E SARÁ UNA SCUOLA: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52400"/>
            <a:ext cx="6764469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"/>
          <p:cNvSpPr/>
          <p:nvPr/>
        </p:nvSpPr>
        <p:spPr>
          <a:xfrm>
            <a:off x="2938475" y="1138250"/>
            <a:ext cx="1800225" cy="1266825"/>
          </a:xfrm>
          <a:custGeom>
            <a:avLst/>
            <a:gdLst/>
            <a:ahLst/>
            <a:cxnLst/>
            <a:rect l="l" t="t" r="r" b="b"/>
            <a:pathLst>
              <a:path w="72009" h="50673" extrusionOk="0">
                <a:moveTo>
                  <a:pt x="762" y="36004"/>
                </a:moveTo>
                <a:lnTo>
                  <a:pt x="41148" y="50673"/>
                </a:lnTo>
                <a:lnTo>
                  <a:pt x="55626" y="31623"/>
                </a:lnTo>
                <a:lnTo>
                  <a:pt x="65341" y="35433"/>
                </a:lnTo>
                <a:lnTo>
                  <a:pt x="72009" y="28384"/>
                </a:lnTo>
                <a:lnTo>
                  <a:pt x="72009" y="16764"/>
                </a:lnTo>
                <a:lnTo>
                  <a:pt x="39624" y="4381"/>
                </a:lnTo>
                <a:lnTo>
                  <a:pt x="36766" y="8191"/>
                </a:lnTo>
                <a:lnTo>
                  <a:pt x="16002" y="0"/>
                </a:lnTo>
                <a:lnTo>
                  <a:pt x="0" y="19621"/>
                </a:lnTo>
                <a:lnTo>
                  <a:pt x="1143" y="21145"/>
                </a:lnTo>
                <a:close/>
              </a:path>
            </a:pathLst>
          </a:custGeom>
          <a:solidFill>
            <a:srgbClr val="FFFF00">
              <a:alpha val="76862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"/>
          <p:cNvSpPr/>
          <p:nvPr/>
        </p:nvSpPr>
        <p:spPr>
          <a:xfrm>
            <a:off x="4837814" y="1525125"/>
            <a:ext cx="2247634" cy="381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00">
              <a:alpha val="7686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21644" y="2746525"/>
            <a:ext cx="1922331" cy="224457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4"/>
          <p:cNvSpPr/>
          <p:nvPr/>
        </p:nvSpPr>
        <p:spPr>
          <a:xfrm>
            <a:off x="8277225" y="3314700"/>
            <a:ext cx="95400" cy="95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"/>
          <p:cNvSpPr txBox="1"/>
          <p:nvPr/>
        </p:nvSpPr>
        <p:spPr>
          <a:xfrm rot="1214224">
            <a:off x="1988790" y="2625323"/>
            <a:ext cx="2295716" cy="400075"/>
          </a:xfrm>
          <a:prstGeom prst="rect">
            <a:avLst/>
          </a:prstGeom>
          <a:solidFill>
            <a:schemeClr val="lt1">
              <a:alpha val="84705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000000"/>
                </a:solidFill>
                <a:latin typeface="Lora Medium"/>
                <a:ea typeface="Lora Medium"/>
                <a:cs typeface="Lora Medium"/>
                <a:sym typeface="Lora Medium"/>
              </a:rPr>
              <a:t>Piazza Giovanni Bertoldi</a:t>
            </a:r>
            <a:endParaRPr sz="1400" b="0" i="0" u="none" strike="noStrike" cap="none">
              <a:solidFill>
                <a:srgbClr val="000000"/>
              </a:solidFill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80" name="Google Shape;80;p4"/>
          <p:cNvSpPr txBox="1"/>
          <p:nvPr/>
        </p:nvSpPr>
        <p:spPr>
          <a:xfrm rot="1214552">
            <a:off x="5164930" y="2845492"/>
            <a:ext cx="1681239" cy="554116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0" i="0" u="none" strike="noStrike" cap="none">
                <a:solidFill>
                  <a:srgbClr val="000000"/>
                </a:solidFill>
                <a:latin typeface="Lora Medium"/>
                <a:ea typeface="Lora Medium"/>
                <a:cs typeface="Lora Medium"/>
                <a:sym typeface="Lora Medium"/>
              </a:rPr>
              <a:t>Scuole Medie di Serravalle</a:t>
            </a:r>
            <a:endParaRPr sz="1200" b="0" i="0" u="none" strike="noStrike" cap="none">
              <a:solidFill>
                <a:srgbClr val="000000"/>
              </a:solidFill>
              <a:latin typeface="Lora Medium"/>
              <a:ea typeface="Lora Medium"/>
              <a:cs typeface="Lora Medium"/>
              <a:sym typeface="Lora Medium"/>
            </a:endParaRPr>
          </a:p>
        </p:txBody>
      </p:sp>
      <p:pic>
        <p:nvPicPr>
          <p:cNvPr id="81" name="Google Shape;81;p4"/>
          <p:cNvPicPr preferRelativeResize="0"/>
          <p:nvPr/>
        </p:nvPicPr>
        <p:blipFill rotWithShape="1">
          <a:blip r:embed="rId5">
            <a:alphaModFix/>
          </a:blip>
          <a:srcRect t="14573"/>
          <a:stretch/>
        </p:blipFill>
        <p:spPr>
          <a:xfrm>
            <a:off x="7085448" y="152412"/>
            <a:ext cx="1922325" cy="70708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ttangolo arrotondato 11"/>
          <p:cNvSpPr/>
          <p:nvPr/>
        </p:nvSpPr>
        <p:spPr>
          <a:xfrm>
            <a:off x="7166019" y="1420043"/>
            <a:ext cx="1674700" cy="627322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I.I.F.P.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7370" y="236990"/>
            <a:ext cx="3264195" cy="3139321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200" dirty="0">
                <a:solidFill>
                  <a:schemeClr val="bg1"/>
                </a:solidFill>
                <a:latin typeface="Arial Black" panose="020B0A04020102020204" pitchFamily="34" charset="0"/>
              </a:rPr>
              <a:t>DAL 2027 – 2028 PARTE </a:t>
            </a:r>
          </a:p>
          <a:p>
            <a:pPr algn="ctr">
              <a:lnSpc>
                <a:spcPct val="150000"/>
              </a:lnSpc>
            </a:pPr>
            <a:r>
              <a:rPr lang="it-IT" sz="2200" dirty="0">
                <a:solidFill>
                  <a:schemeClr val="bg1"/>
                </a:solidFill>
                <a:latin typeface="Arial Black" panose="020B0A04020102020204" pitchFamily="34" charset="0"/>
              </a:rPr>
              <a:t>L’ISTITUTO DI </a:t>
            </a:r>
            <a:r>
              <a:rPr lang="it-IT" sz="2200" dirty="0">
                <a:solidFill>
                  <a:srgbClr val="002060"/>
                </a:solidFill>
                <a:latin typeface="Arial Black" panose="020B0A04020102020204" pitchFamily="34" charset="0"/>
              </a:rPr>
              <a:t>ISTRUZIONE</a:t>
            </a:r>
            <a:r>
              <a:rPr lang="it-IT" sz="2200" dirty="0">
                <a:solidFill>
                  <a:schemeClr val="bg1"/>
                </a:solidFill>
                <a:latin typeface="Arial Black" panose="020B0A04020102020204" pitchFamily="34" charset="0"/>
              </a:rPr>
              <a:t> E </a:t>
            </a:r>
            <a:r>
              <a:rPr lang="it-IT" sz="2200" dirty="0">
                <a:solidFill>
                  <a:srgbClr val="FF9900"/>
                </a:solidFill>
                <a:latin typeface="Arial Black" panose="020B0A04020102020204" pitchFamily="34" charset="0"/>
              </a:rPr>
              <a:t>FORMAZIONE </a:t>
            </a:r>
            <a:r>
              <a:rPr lang="it-IT" sz="2200" dirty="0">
                <a:solidFill>
                  <a:schemeClr val="bg1"/>
                </a:solidFill>
                <a:latin typeface="Arial Black" panose="020B0A04020102020204" pitchFamily="34" charset="0"/>
              </a:rPr>
              <a:t>PROFESSIONALE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4635784" y="361502"/>
            <a:ext cx="2424223" cy="627322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I.I.F.P.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4635790" y="1424763"/>
            <a:ext cx="2424223" cy="1297172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1° e 2° anno in comune </a:t>
            </a:r>
            <a:r>
              <a:rPr lang="it-IT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ISTRUZIONE </a:t>
            </a:r>
            <a:r>
              <a:rPr lang="it-IT" sz="16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 </a:t>
            </a:r>
            <a:r>
              <a:rPr lang="it-IT" sz="1600" b="1" dirty="0">
                <a:ln w="0"/>
                <a:solidFill>
                  <a:srgbClr val="FF99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FORMAZIONE</a:t>
            </a:r>
            <a:r>
              <a:rPr lang="it-IT" sz="16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professionale 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3001925" y="3327994"/>
            <a:ext cx="2424223" cy="104465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3° anno</a:t>
            </a:r>
          </a:p>
          <a:p>
            <a:pPr algn="ctr"/>
            <a:r>
              <a:rPr lang="it-IT" sz="1600" b="1" dirty="0">
                <a:ln w="0"/>
                <a:solidFill>
                  <a:srgbClr val="FF99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FORMAZIONE</a:t>
            </a:r>
            <a:r>
              <a:rPr lang="it-IT" sz="16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it-IT" sz="1600" b="1" dirty="0">
                <a:ln w="0"/>
                <a:solidFill>
                  <a:srgbClr val="FF99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PROFESSIONALE</a:t>
            </a:r>
          </a:p>
          <a:p>
            <a:pPr algn="ctr"/>
            <a:r>
              <a:rPr lang="it-IT" sz="16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(Qualifica)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6269672" y="3323156"/>
            <a:ext cx="2424223" cy="104465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3°, 4°, 5° anno</a:t>
            </a:r>
          </a:p>
          <a:p>
            <a:pPr algn="ctr"/>
            <a:r>
              <a:rPr lang="it-IT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ISTRUZIONE PROFESSIONALE</a:t>
            </a:r>
          </a:p>
          <a:p>
            <a:pPr algn="ctr"/>
            <a:r>
              <a:rPr lang="it-IT" sz="16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(Diploma di maturità)</a:t>
            </a:r>
          </a:p>
        </p:txBody>
      </p:sp>
      <p:grpSp>
        <p:nvGrpSpPr>
          <p:cNvPr id="17" name="Gruppo 16"/>
          <p:cNvGrpSpPr/>
          <p:nvPr/>
        </p:nvGrpSpPr>
        <p:grpSpPr>
          <a:xfrm>
            <a:off x="5433220" y="2721934"/>
            <a:ext cx="836452" cy="1123549"/>
            <a:chOff x="5433220" y="2721934"/>
            <a:chExt cx="836452" cy="1123549"/>
          </a:xfrm>
          <a:effectLst>
            <a:glow rad="63500">
              <a:schemeClr val="bg1">
                <a:alpha val="40000"/>
              </a:schemeClr>
            </a:glow>
          </a:effectLst>
        </p:grpSpPr>
        <p:cxnSp>
          <p:nvCxnSpPr>
            <p:cNvPr id="16" name="Connettore 4 15"/>
            <p:cNvCxnSpPr>
              <a:stCxn id="11" idx="1"/>
              <a:endCxn id="8" idx="2"/>
            </p:cNvCxnSpPr>
            <p:nvPr/>
          </p:nvCxnSpPr>
          <p:spPr>
            <a:xfrm rot="10800000">
              <a:off x="5847902" y="2721936"/>
              <a:ext cx="421770" cy="1123547"/>
            </a:xfrm>
            <a:prstGeom prst="bentConnector2">
              <a:avLst/>
            </a:prstGeom>
            <a:ln w="6032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4 17"/>
            <p:cNvCxnSpPr/>
            <p:nvPr/>
          </p:nvCxnSpPr>
          <p:spPr>
            <a:xfrm rot="10800000" flipH="1">
              <a:off x="5433220" y="2721934"/>
              <a:ext cx="421770" cy="1123547"/>
            </a:xfrm>
            <a:prstGeom prst="bentConnector2">
              <a:avLst/>
            </a:prstGeom>
            <a:ln w="60325">
              <a:solidFill>
                <a:srgbClr val="FF0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Connettore 2 21"/>
          <p:cNvCxnSpPr>
            <a:stCxn id="6" idx="2"/>
            <a:endCxn id="8" idx="0"/>
          </p:cNvCxnSpPr>
          <p:nvPr/>
        </p:nvCxnSpPr>
        <p:spPr>
          <a:xfrm>
            <a:off x="5847896" y="988824"/>
            <a:ext cx="6" cy="435939"/>
          </a:xfrm>
          <a:prstGeom prst="straightConnector1">
            <a:avLst/>
          </a:prstGeom>
          <a:ln w="60325">
            <a:solidFill>
              <a:srgbClr val="FF0000"/>
            </a:solidFill>
            <a:tailEnd type="stealth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metto 4 2"/>
          <p:cNvSpPr/>
          <p:nvPr/>
        </p:nvSpPr>
        <p:spPr>
          <a:xfrm>
            <a:off x="7060007" y="700864"/>
            <a:ext cx="1871342" cy="1105786"/>
          </a:xfrm>
          <a:prstGeom prst="cloudCallout">
            <a:avLst>
              <a:gd name="adj1" fmla="val -46853"/>
              <a:gd name="adj2" fmla="val 817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/>
              <a:t>Assolvi Obbligo Scolastico</a:t>
            </a:r>
          </a:p>
        </p:txBody>
      </p:sp>
    </p:spTree>
    <p:extLst>
      <p:ext uri="{BB962C8B-B14F-4D97-AF65-F5344CB8AC3E}">
        <p14:creationId xmlns:p14="http://schemas.microsoft.com/office/powerpoint/2010/main" val="254257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/>
          <p:nvPr/>
        </p:nvSpPr>
        <p:spPr>
          <a:xfrm>
            <a:off x="139867" y="1632565"/>
            <a:ext cx="3129833" cy="1938962"/>
          </a:xfrm>
          <a:prstGeom prst="rect">
            <a:avLst/>
          </a:prstGeom>
          <a:solidFill>
            <a:srgbClr val="F6911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Settore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MANUTENZIONE E ASSISTENZA TECNICA</a:t>
            </a:r>
            <a:endParaRPr lang="it-IT" sz="2000" b="0" i="0" u="none" strike="noStrike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87" name="Google Shape;87;p5"/>
          <p:cNvSpPr txBox="1"/>
          <p:nvPr/>
        </p:nvSpPr>
        <p:spPr>
          <a:xfrm>
            <a:off x="5952450" y="1632565"/>
            <a:ext cx="3051683" cy="1723518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Settore</a:t>
            </a:r>
            <a:endParaRPr sz="2000" b="0" i="0" u="none" strike="noStrike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SERVIZI</a:t>
            </a:r>
            <a:endParaRPr sz="2000" b="0" i="0" u="none" strike="noStrike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COMMERCIALI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3191550" y="1189888"/>
            <a:ext cx="2760900" cy="27312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5"/>
          <p:cNvSpPr txBox="1">
            <a:spLocks noGrp="1"/>
          </p:cNvSpPr>
          <p:nvPr>
            <p:ph type="title"/>
          </p:nvPr>
        </p:nvSpPr>
        <p:spPr>
          <a:xfrm>
            <a:off x="3269700" y="1843515"/>
            <a:ext cx="2640218" cy="163660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-IT" sz="1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ISTRUZIONE </a:t>
            </a:r>
            <a:br>
              <a:rPr lang="it-IT" sz="1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it-IT" sz="17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</a:t>
            </a:r>
            <a:r>
              <a:rPr lang="it-IT" sz="17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it-IT" sz="17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it-IT" sz="17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FORMAZIONE</a:t>
            </a:r>
            <a:r>
              <a:rPr lang="it-IT" sz="17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it-IT" sz="17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PROFESSIONALE</a:t>
            </a:r>
            <a:endParaRPr sz="17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82783" y="185575"/>
            <a:ext cx="8272130" cy="133882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L’ISTITUTO DI </a:t>
            </a:r>
            <a:r>
              <a:rPr lang="it-IT" sz="1800" dirty="0">
                <a:solidFill>
                  <a:srgbClr val="002060"/>
                </a:solidFill>
                <a:latin typeface="Arial Black" panose="020B0A04020102020204" pitchFamily="34" charset="0"/>
              </a:rPr>
              <a:t>ISTRUZIONE</a:t>
            </a: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 E  </a:t>
            </a:r>
            <a:r>
              <a:rPr lang="it-IT" sz="1800" dirty="0">
                <a:solidFill>
                  <a:srgbClr val="FF9900"/>
                </a:solidFill>
                <a:latin typeface="Arial Black" panose="020B0A04020102020204" pitchFamily="34" charset="0"/>
              </a:rPr>
              <a:t>FORMAZIONE</a:t>
            </a: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 PROFESSIONALE </a:t>
            </a:r>
          </a:p>
          <a:p>
            <a:pPr algn="ctr">
              <a:lnSpc>
                <a:spcPct val="150000"/>
              </a:lnSpc>
            </a:pP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partirà con due settori:</a:t>
            </a:r>
          </a:p>
          <a:p>
            <a:pPr algn="ctr">
              <a:lnSpc>
                <a:spcPct val="150000"/>
              </a:lnSpc>
            </a:pPr>
            <a:endParaRPr lang="it-IT" sz="1800" dirty="0">
              <a:solidFill>
                <a:schemeClr val="bg1"/>
              </a:solidFill>
              <a:latin typeface="Alfa Slab One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>
            <a:spLocks noGrp="1"/>
          </p:cNvSpPr>
          <p:nvPr>
            <p:ph type="body" idx="1"/>
          </p:nvPr>
        </p:nvSpPr>
        <p:spPr>
          <a:xfrm>
            <a:off x="311700" y="78375"/>
            <a:ext cx="8520600" cy="4905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sz="2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Caratteristiche 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bg1"/>
                  </a:solidFill>
                </a:uFill>
                <a:latin typeface="Arial Black" panose="020B0A04020102020204" pitchFamily="34" charset="0"/>
              </a:rPr>
              <a:t>dell’ </a:t>
            </a:r>
            <a:r>
              <a: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bg1"/>
                  </a:solidFill>
                </a:uFill>
                <a:latin typeface="Arial Black" panose="020B0A04020102020204" pitchFamily="34" charset="0"/>
              </a:rPr>
              <a:t>ISTRUZIONE PROFESSIONALE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it-IT" sz="2400"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it-IT" sz="1600"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lt1"/>
                </a:solidFill>
                <a:latin typeface="Arial Black" panose="020B0A04020102020204" pitchFamily="34" charset="0"/>
              </a:rPr>
              <a:t>Ore settimanali: </a:t>
            </a: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32</a:t>
            </a:r>
            <a:endParaRPr b="1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endParaRPr lang="it-IT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lt1"/>
                </a:solidFill>
                <a:latin typeface="Arial Black" panose="020B0A04020102020204" pitchFamily="34" charset="0"/>
              </a:rPr>
              <a:t>Lezioni: </a:t>
            </a: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orario settimanale in via di definizione</a:t>
            </a:r>
            <a:endParaRPr dirty="0"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endParaRPr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Stage </a:t>
            </a:r>
            <a:r>
              <a:rPr lang="it-IT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aziendali</a:t>
            </a:r>
            <a:endParaRPr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lt1"/>
                </a:solidFill>
                <a:latin typeface="Arial Black" panose="020B0A04020102020204" pitchFamily="34" charset="0"/>
              </a:rPr>
              <a:t>Uscite in territorio e fuori territorio presso aziende del settore</a:t>
            </a:r>
          </a:p>
          <a:p>
            <a:pPr marL="285750" indent="-285750">
              <a:spcBef>
                <a:spcPts val="1600"/>
              </a:spcBef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lt1"/>
                </a:solidFill>
                <a:latin typeface="Arial Black" panose="020B0A04020102020204" pitchFamily="34" charset="0"/>
              </a:rPr>
              <a:t>Possibilità di usufruire della </a:t>
            </a: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mensa di Serravalle </a:t>
            </a:r>
            <a:r>
              <a:rPr lang="it-IT" b="1" dirty="0">
                <a:solidFill>
                  <a:schemeClr val="lt1"/>
                </a:solidFill>
                <a:latin typeface="Arial Black" panose="020B0A04020102020204" pitchFamily="34" charset="0"/>
              </a:rPr>
              <a:t>con relativo trasporto</a:t>
            </a: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 dirty="0">
              <a:latin typeface="Arial Black" panose="020B0A040201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5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>
            <a:spLocks noGrp="1"/>
          </p:cNvSpPr>
          <p:nvPr>
            <p:ph type="body" idx="1"/>
          </p:nvPr>
        </p:nvSpPr>
        <p:spPr>
          <a:xfrm>
            <a:off x="311700" y="355703"/>
            <a:ext cx="8520600" cy="4513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206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it-IT" sz="1500" dirty="0">
                <a:solidFill>
                  <a:schemeClr val="lt1"/>
                </a:solidFill>
                <a:latin typeface="Arial Black" panose="020B0A04020102020204" pitchFamily="34" charset="0"/>
              </a:rPr>
              <a:t>Entrambi i corsi proposti hanno un ordinamento didattico che prevede materie di:</a:t>
            </a:r>
            <a:endParaRPr sz="1500" dirty="0">
              <a:latin typeface="Arial Black" panose="020B0A0402010202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-IT" b="1" dirty="0">
                <a:solidFill>
                  <a:srgbClr val="FF9900"/>
                </a:solidFill>
                <a:latin typeface="Arial Black" panose="020B0A04020102020204" pitchFamily="34" charset="0"/>
              </a:rPr>
              <a:t>Area Comune </a:t>
            </a:r>
          </a:p>
          <a:p>
            <a:pPr marL="3429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-IT" b="1" dirty="0">
                <a:solidFill>
                  <a:srgbClr val="FF0000"/>
                </a:solidFill>
                <a:latin typeface="Arial Black" panose="020B0A04020102020204" pitchFamily="34" charset="0"/>
              </a:rPr>
              <a:t>Area Professionale</a:t>
            </a:r>
            <a:endParaRPr dirty="0">
              <a:latin typeface="Arial Black" panose="020B0A04020102020204" pitchFamily="34" charset="0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-IT" b="1" dirty="0">
                <a:solidFill>
                  <a:srgbClr val="FFFF00"/>
                </a:solidFill>
                <a:latin typeface="Arial Black" panose="020B0A04020102020204" pitchFamily="34" charset="0"/>
              </a:rPr>
              <a:t>Laboratori professionali </a:t>
            </a:r>
            <a:r>
              <a:rPr lang="it-IT" b="1" dirty="0">
                <a:solidFill>
                  <a:schemeClr val="bg1"/>
                </a:solidFill>
                <a:latin typeface="Arial Black" panose="020B0A04020102020204" pitchFamily="34" charset="0"/>
              </a:rPr>
              <a:t>in base al settore scelto</a:t>
            </a:r>
            <a:endParaRPr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82783" y="185575"/>
            <a:ext cx="8272130" cy="92333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COME SARÁ STRUTTURATO IL </a:t>
            </a:r>
            <a:r>
              <a:rPr lang="it-IT" sz="1800" dirty="0">
                <a:solidFill>
                  <a:srgbClr val="FF0000"/>
                </a:solidFill>
                <a:latin typeface="Arial Black" panose="020B0A04020102020204" pitchFamily="34" charset="0"/>
              </a:rPr>
              <a:t>BIENNIO</a:t>
            </a:r>
            <a:r>
              <a:rPr lang="it-IT" sz="1800" dirty="0">
                <a:solidFill>
                  <a:schemeClr val="bg1"/>
                </a:solidFill>
                <a:latin typeface="Arial Black" panose="020B0A04020102020204" pitchFamily="34" charset="0"/>
              </a:rPr>
              <a:t> DELL’I.I.F.P.?</a:t>
            </a:r>
          </a:p>
          <a:p>
            <a:pPr algn="ctr">
              <a:lnSpc>
                <a:spcPct val="150000"/>
              </a:lnSpc>
            </a:pPr>
            <a:endParaRPr lang="it-IT" sz="1800" dirty="0">
              <a:solidFill>
                <a:schemeClr val="bg1"/>
              </a:solidFill>
              <a:latin typeface="Alfa Slab O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36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 txBox="1">
            <a:spLocks noGrp="1"/>
          </p:cNvSpPr>
          <p:nvPr>
            <p:ph type="title"/>
          </p:nvPr>
        </p:nvSpPr>
        <p:spPr>
          <a:xfrm>
            <a:off x="0" y="52850"/>
            <a:ext cx="9143999" cy="5727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t-IT" sz="2000" dirty="0">
                <a:solidFill>
                  <a:schemeClr val="lt1"/>
                </a:solidFill>
                <a:latin typeface="Arial Black" panose="020B0A04020102020204" pitchFamily="34" charset="0"/>
              </a:rPr>
              <a:t>Orario settimanale del </a:t>
            </a:r>
            <a:r>
              <a:rPr lang="it-IT" sz="2000" dirty="0">
                <a:solidFill>
                  <a:srgbClr val="FF0000"/>
                </a:solidFill>
                <a:latin typeface="Arial Black" panose="020B0A04020102020204" pitchFamily="34" charset="0"/>
              </a:rPr>
              <a:t>BIENNIO</a:t>
            </a:r>
            <a:r>
              <a:rPr lang="it-IT" sz="2000" dirty="0">
                <a:solidFill>
                  <a:schemeClr val="lt1"/>
                </a:solidFill>
                <a:latin typeface="Arial Black" panose="020B0A04020102020204" pitchFamily="34" charset="0"/>
              </a:rPr>
              <a:t> di entrambi i settori</a:t>
            </a:r>
            <a:endParaRPr sz="2000" dirty="0">
              <a:solidFill>
                <a:schemeClr val="lt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Segnaposto contenuto 3">
            <a:extLst>
              <a:ext uri="{FF2B5EF4-FFF2-40B4-BE49-F238E27FC236}">
                <a16:creationId xmlns:a16="http://schemas.microsoft.com/office/drawing/2014/main" id="{95006DA0-A6BF-006A-A803-E875328158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651434"/>
              </p:ext>
            </p:extLst>
          </p:nvPr>
        </p:nvGraphicFramePr>
        <p:xfrm>
          <a:off x="744281" y="625550"/>
          <a:ext cx="7931888" cy="4048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5117">
                  <a:extLst>
                    <a:ext uri="{9D8B030D-6E8A-4147-A177-3AD203B41FA5}">
                      <a16:colId xmlns:a16="http://schemas.microsoft.com/office/drawing/2014/main" val="57504542"/>
                    </a:ext>
                  </a:extLst>
                </a:gridCol>
                <a:gridCol w="998831">
                  <a:extLst>
                    <a:ext uri="{9D8B030D-6E8A-4147-A177-3AD203B41FA5}">
                      <a16:colId xmlns:a16="http://schemas.microsoft.com/office/drawing/2014/main" val="1236848482"/>
                    </a:ext>
                  </a:extLst>
                </a:gridCol>
                <a:gridCol w="967940">
                  <a:extLst>
                    <a:ext uri="{9D8B030D-6E8A-4147-A177-3AD203B41FA5}">
                      <a16:colId xmlns:a16="http://schemas.microsoft.com/office/drawing/2014/main" val="4159514456"/>
                    </a:ext>
                  </a:extLst>
                </a:gridCol>
              </a:tblGrid>
              <a:tr h="309424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Materie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1° anno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2° anno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743878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Italiano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17926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Inglese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165683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Storia, geografia e storia sammarinese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703486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Diritto ed economia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815482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Scienze integrate (Scienze della Terra, Biologia, Chimica)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56859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Matematica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522879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Educazione fisica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700086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Religione / ECS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122045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r>
                        <a:rPr lang="it-IT" sz="1200" b="1" i="1" dirty="0">
                          <a:solidFill>
                            <a:srgbClr val="FF0000"/>
                          </a:solidFill>
                        </a:rPr>
                        <a:t>AREA GENERALE (TOTALE ORE)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275383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200" b="1" i="0" u="none" strike="noStrike" cap="none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Materie di indirizzo </a:t>
                      </a:r>
                      <a:r>
                        <a:rPr lang="it-IT" sz="1200" b="0" i="0" u="none" strike="noStrike" cap="none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in base al settore scelto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002060"/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852100"/>
                  </a:ext>
                </a:extLst>
              </a:tr>
              <a:tr h="30942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it-IT" sz="1200" b="1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AREA DI INDIRIZZO (TOTALE</a:t>
                      </a:r>
                      <a:r>
                        <a:rPr lang="it-IT" sz="1200" b="1" i="1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ORE)</a:t>
                      </a:r>
                      <a:endParaRPr lang="it-IT" sz="1200" b="1" i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53011"/>
                  </a:ext>
                </a:extLst>
              </a:tr>
              <a:tr h="31891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>
                          <a:solidFill>
                            <a:srgbClr val="FF0000"/>
                          </a:solidFill>
                        </a:rPr>
                        <a:t>TOTALE ORE SETTIMANALI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45398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1"/>
          <p:cNvPicPr preferRelativeResize="0"/>
          <p:nvPr/>
        </p:nvPicPr>
        <p:blipFill rotWithShape="1">
          <a:blip r:embed="rId3">
            <a:alphaModFix/>
          </a:blip>
          <a:srcRect l="40" t="19742" r="-512" b="85380"/>
          <a:stretch/>
        </p:blipFill>
        <p:spPr>
          <a:xfrm rot="10800000" flipH="1">
            <a:off x="778275" y="334625"/>
            <a:ext cx="7556050" cy="3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1"/>
          <p:cNvPicPr preferRelativeResize="0"/>
          <p:nvPr/>
        </p:nvPicPr>
        <p:blipFill rotWithShape="1">
          <a:blip r:embed="rId3">
            <a:alphaModFix/>
          </a:blip>
          <a:srcRect t="29442" r="-421" b="75680"/>
          <a:stretch/>
        </p:blipFill>
        <p:spPr>
          <a:xfrm rot="10800000" flipH="1">
            <a:off x="780025" y="2027612"/>
            <a:ext cx="7552550" cy="3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1"/>
          <p:cNvSpPr txBox="1"/>
          <p:nvPr/>
        </p:nvSpPr>
        <p:spPr>
          <a:xfrm>
            <a:off x="448669" y="1000928"/>
            <a:ext cx="5775347" cy="358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1450" lvl="0" indent="-171450">
              <a:buSzPts val="1400"/>
              <a:buFont typeface="Arial"/>
              <a:buChar char="•"/>
            </a:pPr>
            <a:r>
              <a:rPr lang="it-IT" sz="1300" b="1" i="1" dirty="0">
                <a:solidFill>
                  <a:schemeClr val="lt1"/>
                </a:solidFill>
                <a:latin typeface="+mn-lt"/>
                <a:ea typeface="Proxima Nova"/>
                <a:cs typeface="Proxima Nova"/>
                <a:sym typeface="Proxima Nova"/>
              </a:rPr>
              <a:t>Installazione e manutenzione di impianti, macchinari e apparecchiature elettriche, elettroniche e meccaniche.</a:t>
            </a:r>
          </a:p>
          <a:p>
            <a:pPr marL="171450" lvl="0" indent="-171450">
              <a:buSzPts val="1400"/>
              <a:buFont typeface="Arial"/>
              <a:buChar char="•"/>
            </a:pPr>
            <a:endParaRPr lang="it-IT" sz="1300" b="1" i="1" dirty="0">
              <a:solidFill>
                <a:schemeClr val="lt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171450" lvl="0" indent="-171450">
              <a:buSzPts val="1400"/>
              <a:buFont typeface="Arial"/>
              <a:buChar char="•"/>
            </a:pPr>
            <a:r>
              <a:rPr lang="it-IT" sz="1300" b="1" i="1" dirty="0">
                <a:solidFill>
                  <a:schemeClr val="lt1"/>
                </a:solidFill>
                <a:latin typeface="+mn-lt"/>
                <a:ea typeface="Proxima Nova"/>
                <a:cs typeface="Proxima Nova"/>
                <a:sym typeface="Proxima Nova"/>
              </a:rPr>
              <a:t>Ricerca e individuazione dei guasti, utilizzando strumenti di misura e diagnosi per individuare malfunzionamenti e anomalie.</a:t>
            </a:r>
          </a:p>
          <a:p>
            <a:pPr marL="171450" lvl="0" indent="-171450">
              <a:buSzPts val="1400"/>
              <a:buFont typeface="Arial"/>
              <a:buChar char="•"/>
            </a:pPr>
            <a:endParaRPr lang="it-IT" sz="1300" b="1" i="1" dirty="0">
              <a:solidFill>
                <a:schemeClr val="lt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171450" lvl="0" indent="-171450">
              <a:buSzPts val="1400"/>
              <a:buFont typeface="Arial"/>
              <a:buChar char="•"/>
            </a:pPr>
            <a:r>
              <a:rPr lang="it-IT" sz="1300" b="1" i="1" dirty="0">
                <a:solidFill>
                  <a:schemeClr val="lt1"/>
                </a:solidFill>
                <a:latin typeface="+mn-lt"/>
                <a:ea typeface="Proxima Nova"/>
                <a:cs typeface="Proxima Nova"/>
                <a:sym typeface="Proxima Nova"/>
              </a:rPr>
              <a:t> Riparazione e sostituzione di componenti, intervenendo su circuiti, dispositivi, sistemi e parti meccaniche difettose.</a:t>
            </a:r>
          </a:p>
          <a:p>
            <a:pPr marL="171450" lvl="0" indent="-171450">
              <a:buSzPts val="1400"/>
              <a:buFont typeface="Arial"/>
              <a:buChar char="•"/>
            </a:pPr>
            <a:endParaRPr lang="it-IT" sz="1300" b="1" i="1" dirty="0">
              <a:solidFill>
                <a:schemeClr val="lt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171450" lvl="0" indent="-171450">
              <a:buSzPts val="1400"/>
              <a:buFont typeface="Arial"/>
              <a:buChar char="•"/>
            </a:pPr>
            <a:r>
              <a:rPr lang="it-IT" sz="1300" b="1" i="1" dirty="0">
                <a:solidFill>
                  <a:schemeClr val="lt1"/>
                </a:solidFill>
                <a:latin typeface="+mn-lt"/>
                <a:ea typeface="Proxima Nova"/>
                <a:cs typeface="Proxima Nova"/>
                <a:sym typeface="Proxima Nova"/>
              </a:rPr>
              <a:t>Controllo del funzionamento e della sicurezza degli impianti e delle apparecchiature, verificandone l'efficienza e il rispetto delle norme di sicurezza.</a:t>
            </a:r>
          </a:p>
          <a:p>
            <a:pPr marL="171450" lvl="0" indent="-171450">
              <a:buSzPts val="1400"/>
              <a:buFont typeface="Arial"/>
              <a:buChar char="•"/>
            </a:pPr>
            <a:endParaRPr lang="it-IT" sz="1300" b="1" i="1" dirty="0">
              <a:solidFill>
                <a:schemeClr val="lt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171450" lvl="0" indent="-171450">
              <a:buSzPts val="1400"/>
              <a:buFont typeface="Arial"/>
              <a:buChar char="•"/>
            </a:pPr>
            <a:r>
              <a:rPr lang="it-IT" sz="1300" b="1" i="1" dirty="0">
                <a:solidFill>
                  <a:schemeClr val="lt1"/>
                </a:solidFill>
                <a:latin typeface="+mn-lt"/>
                <a:ea typeface="Proxima Nova"/>
                <a:cs typeface="Proxima Nova"/>
                <a:sym typeface="Proxima Nova"/>
              </a:rPr>
              <a:t>Assistenza tecnica e supporto ai clienti, fornendo indicazioni sull'utilizzo delle apparecchiature, eseguendo interventi tecnici e collaborando con aziende e team di manutenzione.</a:t>
            </a:r>
            <a:endParaRPr sz="1300" b="0" i="1" u="none" strike="noStrike" cap="none" dirty="0">
              <a:solidFill>
                <a:schemeClr val="lt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it-IT" sz="1300" b="0" i="1" u="none" strike="noStrike" cap="none" dirty="0">
                <a:solidFill>
                  <a:schemeClr val="lt1"/>
                </a:solidFill>
                <a:latin typeface="+mn-lt"/>
                <a:ea typeface="Proxima Nova"/>
                <a:cs typeface="Proxima Nova"/>
                <a:sym typeface="Proxima Nova"/>
              </a:rPr>
              <a:t>.</a:t>
            </a:r>
            <a:endParaRPr sz="1300" b="0" i="1" u="none" strike="noStrike" cap="none" dirty="0">
              <a:solidFill>
                <a:schemeClr val="lt1"/>
              </a:solidFill>
              <a:latin typeface="+mn-lt"/>
              <a:ea typeface="Proxima Nova"/>
              <a:cs typeface="Proxima Nova"/>
              <a:sym typeface="Proxima Nova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1038137" y="444816"/>
            <a:ext cx="6792297" cy="33851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it-IT" sz="1600" b="1" i="0" u="none" strike="noStrike" cap="none" dirty="0">
                <a:solidFill>
                  <a:srgbClr val="151515"/>
                </a:solidFill>
                <a:latin typeface="Arial Black"/>
                <a:ea typeface="Arial Black"/>
                <a:cs typeface="Arial Black"/>
                <a:sym typeface="Arial Black"/>
              </a:rPr>
              <a:t>Settore </a:t>
            </a: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MANUTENZIONE E ASSISTENZA TECNICA</a:t>
            </a:r>
            <a:endParaRPr sz="1600" b="1" i="0" u="none" strike="noStrike" cap="none" dirty="0">
              <a:solidFill>
                <a:srgbClr val="151515"/>
              </a:solidFill>
              <a:latin typeface="Arial Black" panose="020B0A04020102020204" pitchFamily="34" charset="0"/>
              <a:ea typeface="Arial Black"/>
              <a:cs typeface="Arial Black"/>
              <a:sym typeface="Arial Black"/>
            </a:endParaRPr>
          </a:p>
        </p:txBody>
      </p:sp>
      <p:pic>
        <p:nvPicPr>
          <p:cNvPr id="146" name="Google Shape;14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6372" y="3179136"/>
            <a:ext cx="1924493" cy="140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000" y="867168"/>
            <a:ext cx="1813397" cy="14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43;p11"/>
          <p:cNvSpPr txBox="1"/>
          <p:nvPr/>
        </p:nvSpPr>
        <p:spPr>
          <a:xfrm>
            <a:off x="0" y="40199"/>
            <a:ext cx="9144000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ISTRUZIONE PROFESSIONALE</a:t>
            </a:r>
            <a:endParaRPr sz="1800" b="1" i="0" u="none" strike="noStrike" cap="none"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069" y="2237743"/>
            <a:ext cx="1149079" cy="1149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1"/>
          <p:cNvPicPr preferRelativeResize="0"/>
          <p:nvPr/>
        </p:nvPicPr>
        <p:blipFill rotWithShape="1">
          <a:blip r:embed="rId3">
            <a:alphaModFix/>
          </a:blip>
          <a:srcRect l="40" t="19742" r="-512" b="85380"/>
          <a:stretch/>
        </p:blipFill>
        <p:spPr>
          <a:xfrm rot="10800000" flipH="1">
            <a:off x="778275" y="334625"/>
            <a:ext cx="7556050" cy="3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1"/>
          <p:cNvPicPr preferRelativeResize="0"/>
          <p:nvPr/>
        </p:nvPicPr>
        <p:blipFill rotWithShape="1">
          <a:blip r:embed="rId3">
            <a:alphaModFix/>
          </a:blip>
          <a:srcRect t="29442" r="-421" b="75680"/>
          <a:stretch/>
        </p:blipFill>
        <p:spPr>
          <a:xfrm rot="10800000" flipH="1">
            <a:off x="780025" y="2027612"/>
            <a:ext cx="7552550" cy="3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1"/>
          <p:cNvSpPr txBox="1"/>
          <p:nvPr/>
        </p:nvSpPr>
        <p:spPr>
          <a:xfrm>
            <a:off x="0" y="40199"/>
            <a:ext cx="9144000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ISTRUZIONE PROFESSIONALE</a:t>
            </a:r>
            <a:endParaRPr sz="1800" b="1" i="0" u="none" strike="noStrike" cap="none"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1038137" y="444816"/>
            <a:ext cx="6792297" cy="33851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it-IT" sz="1600" b="1" i="0" u="none" strike="noStrike" cap="none" dirty="0">
                <a:solidFill>
                  <a:srgbClr val="151515"/>
                </a:solidFill>
                <a:latin typeface="Arial Black"/>
                <a:ea typeface="Arial Black"/>
                <a:cs typeface="Arial Black"/>
                <a:sym typeface="Arial Black"/>
              </a:rPr>
              <a:t>Settore </a:t>
            </a:r>
            <a:r>
              <a:rPr lang="it-IT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MANUTENZIONE E ASSISTENZA TECNICA</a:t>
            </a:r>
            <a:endParaRPr sz="1600" b="1" i="0" u="none" strike="noStrike" cap="none" dirty="0">
              <a:solidFill>
                <a:srgbClr val="151515"/>
              </a:solidFill>
              <a:latin typeface="Arial Black" panose="020B0A04020102020204" pitchFamily="34" charset="0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11" name="Segnaposto contenuto 3">
            <a:extLst>
              <a:ext uri="{FF2B5EF4-FFF2-40B4-BE49-F238E27FC236}">
                <a16:creationId xmlns:a16="http://schemas.microsoft.com/office/drawing/2014/main" id="{46AD9154-77DD-C997-74D4-44CB18F2B5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72668"/>
              </p:ext>
            </p:extLst>
          </p:nvPr>
        </p:nvGraphicFramePr>
        <p:xfrm>
          <a:off x="138224" y="961576"/>
          <a:ext cx="8835654" cy="4067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5625">
                  <a:extLst>
                    <a:ext uri="{9D8B030D-6E8A-4147-A177-3AD203B41FA5}">
                      <a16:colId xmlns:a16="http://schemas.microsoft.com/office/drawing/2014/main" val="57504542"/>
                    </a:ext>
                  </a:extLst>
                </a:gridCol>
                <a:gridCol w="1169830">
                  <a:extLst>
                    <a:ext uri="{9D8B030D-6E8A-4147-A177-3AD203B41FA5}">
                      <a16:colId xmlns:a16="http://schemas.microsoft.com/office/drawing/2014/main" val="1236848482"/>
                    </a:ext>
                  </a:extLst>
                </a:gridCol>
                <a:gridCol w="1113042">
                  <a:extLst>
                    <a:ext uri="{9D8B030D-6E8A-4147-A177-3AD203B41FA5}">
                      <a16:colId xmlns:a16="http://schemas.microsoft.com/office/drawing/2014/main" val="4159514456"/>
                    </a:ext>
                  </a:extLst>
                </a:gridCol>
                <a:gridCol w="1107157">
                  <a:extLst>
                    <a:ext uri="{9D8B030D-6E8A-4147-A177-3AD203B41FA5}">
                      <a16:colId xmlns:a16="http://schemas.microsoft.com/office/drawing/2014/main" val="687954127"/>
                    </a:ext>
                  </a:extLst>
                </a:gridCol>
              </a:tblGrid>
              <a:tr h="255679"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Materie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3° anno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4° anno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5° anno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743878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it-IT" sz="1050" b="1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AREA GENERALE (TOTALE ORE)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05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05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05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0916035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Italiano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8917926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Inglese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1165683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Storia e storia sammarinese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0815482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Matematica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7334659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Educazione fisica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249278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Religione / ECS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2456859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it-IT" sz="1050" b="1" i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AREA DI INDIRIZZO (TOTALE ORE)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5023451"/>
                  </a:ext>
                </a:extLst>
              </a:tr>
              <a:tr h="418384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Laboratorio tecnologico ed esercitazioni settore elettrico (installazione, manutenzione e diagnostica)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6500736"/>
                  </a:ext>
                </a:extLst>
              </a:tr>
              <a:tr h="4183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Laboratorio tecnologico ed esercitazioni settore meccanico (installazione, manutenzione e diagnostica)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853864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Tecnologie elettrico-elettroniche e applicazioni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910337"/>
                  </a:ext>
                </a:extLst>
              </a:tr>
              <a:tr h="4183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Tecnologie meccaniche e applicazioni</a:t>
                      </a:r>
                    </a:p>
                    <a:p>
                      <a:endParaRPr lang="it-IT" sz="105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2762343"/>
                  </a:ext>
                </a:extLst>
              </a:tr>
              <a:tr h="255679">
                <a:tc>
                  <a:txBody>
                    <a:bodyPr/>
                    <a:lstStyle/>
                    <a:p>
                      <a:r>
                        <a:rPr lang="it-IT" sz="1050" b="1" i="1" dirty="0">
                          <a:solidFill>
                            <a:srgbClr val="FF0000"/>
                          </a:solidFill>
                        </a:rPr>
                        <a:t>TOTALE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9225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595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/>
          <p:nvPr/>
        </p:nvSpPr>
        <p:spPr>
          <a:xfrm>
            <a:off x="1539911" y="497399"/>
            <a:ext cx="637411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 dirty="0">
                <a:solidFill>
                  <a:srgbClr val="151515"/>
                </a:solidFill>
                <a:latin typeface="Arial Black"/>
                <a:ea typeface="Arial Black"/>
                <a:cs typeface="Arial Black"/>
                <a:sym typeface="Arial Black"/>
              </a:rPr>
              <a:t> Settore </a:t>
            </a:r>
            <a:r>
              <a:rPr lang="it-IT" sz="1600" b="1" i="0" u="none" strike="noStrike" cap="none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SERVIZI COMMERCIALI</a:t>
            </a:r>
            <a:endParaRPr sz="16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4" name="Google Shape;16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8799" y="1005595"/>
            <a:ext cx="2650909" cy="19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3"/>
          <p:cNvSpPr/>
          <p:nvPr/>
        </p:nvSpPr>
        <p:spPr>
          <a:xfrm>
            <a:off x="616689" y="895250"/>
            <a:ext cx="5254717" cy="391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it-IT" sz="1200" b="1" dirty="0">
                <a:solidFill>
                  <a:schemeClr val="bg1"/>
                </a:solidFill>
                <a:latin typeface="+mn-lt"/>
                <a:ea typeface="Proxima Nova"/>
                <a:cs typeface="Proxima Nova"/>
                <a:sym typeface="Proxima Nova"/>
              </a:rPr>
              <a:t>Gestione di siti web ed e-commerce, aggiornando contenuti, cataloghi prodotti, offerte e informazioni commerciali.</a:t>
            </a:r>
          </a:p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it-IT" sz="1200" b="1" dirty="0">
              <a:solidFill>
                <a:schemeClr val="bg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it-IT" sz="1200" b="1" dirty="0">
                <a:solidFill>
                  <a:schemeClr val="bg1"/>
                </a:solidFill>
                <a:latin typeface="+mn-lt"/>
                <a:ea typeface="Proxima Nova"/>
                <a:cs typeface="Proxima Nova"/>
                <a:sym typeface="Proxima Nova"/>
              </a:rPr>
              <a:t>Marketing digitale e social media, collaborando alla gestione dei profili aziendali, alla creazione di contenuti e alla promozione di prodotti e servizi online.</a:t>
            </a:r>
          </a:p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it-IT" sz="1200" b="1" dirty="0">
              <a:solidFill>
                <a:schemeClr val="bg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it-IT" sz="1200" b="1" dirty="0">
                <a:solidFill>
                  <a:schemeClr val="bg1"/>
                </a:solidFill>
                <a:latin typeface="+mn-lt"/>
                <a:ea typeface="Proxima Nova"/>
                <a:cs typeface="Proxima Nova"/>
                <a:sym typeface="Proxima Nova"/>
              </a:rPr>
              <a:t>Comunicazione e promozione commerciale, realizzando materiali informativi, newsletter, presentazioni e campagne pubblicitarie digitali.</a:t>
            </a:r>
          </a:p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it-IT" sz="1200" b="1" dirty="0">
              <a:solidFill>
                <a:schemeClr val="bg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it-IT" sz="1200" b="1" dirty="0">
                <a:solidFill>
                  <a:schemeClr val="bg1"/>
                </a:solidFill>
                <a:latin typeface="+mn-lt"/>
                <a:ea typeface="Proxima Nova"/>
                <a:cs typeface="Proxima Nova"/>
                <a:sym typeface="Proxima Nova"/>
              </a:rPr>
              <a:t>Gestione dei rapporti con clienti e fornitori, occupandosi di richieste di informazioni, ordini, preventivi, assistenza e comunicazioni commerciali.</a:t>
            </a:r>
          </a:p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it-IT" sz="1200" b="1" dirty="0">
              <a:solidFill>
                <a:schemeClr val="bg1"/>
              </a:solidFill>
              <a:latin typeface="+mn-lt"/>
              <a:ea typeface="Proxima Nova"/>
              <a:cs typeface="Proxima Nova"/>
              <a:sym typeface="Proxima Nova"/>
            </a:endParaRPr>
          </a:p>
          <a:p>
            <a:pPr marL="285750" lvl="0" indent="-285750">
              <a:lnSpc>
                <a:spcPct val="115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it-IT" sz="1200" b="1" dirty="0">
                <a:solidFill>
                  <a:schemeClr val="bg1"/>
                </a:solidFill>
                <a:latin typeface="+mn-lt"/>
                <a:ea typeface="Proxima Nova"/>
                <a:cs typeface="Proxima Nova"/>
                <a:sym typeface="Proxima Nova"/>
              </a:rPr>
              <a:t>Supporto amministrativo e organizzativo, utilizzando strumenti digitali per gestire documenti, dati, vendite, fatturazione e attività d'ufficio.</a:t>
            </a:r>
            <a:endParaRPr sz="1200" b="1" i="0" u="none" strike="noStrike" cap="none" dirty="0">
              <a:solidFill>
                <a:schemeClr val="bg1"/>
              </a:solidFill>
              <a:latin typeface="+mn-lt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7" name="Google Shape;16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1406" y="2616281"/>
            <a:ext cx="2647774" cy="176341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3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3;p11"/>
          <p:cNvSpPr txBox="1"/>
          <p:nvPr/>
        </p:nvSpPr>
        <p:spPr>
          <a:xfrm>
            <a:off x="0" y="40199"/>
            <a:ext cx="91440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ISTRUZIONE PROFESSIONALE</a:t>
            </a:r>
            <a:endParaRPr sz="1800" b="1" i="0" u="none" strike="noStrike" cap="none"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/>
          <p:nvPr/>
        </p:nvSpPr>
        <p:spPr>
          <a:xfrm>
            <a:off x="1539911" y="454867"/>
            <a:ext cx="637411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 u="none" strike="noStrike" cap="none" dirty="0">
                <a:solidFill>
                  <a:srgbClr val="151515"/>
                </a:solidFill>
                <a:latin typeface="Arial Black"/>
                <a:ea typeface="Arial Black"/>
                <a:cs typeface="Arial Black"/>
                <a:sym typeface="Arial Black"/>
              </a:rPr>
              <a:t>Settore </a:t>
            </a:r>
            <a:r>
              <a:rPr lang="it-IT" sz="1600" b="1" i="0" u="none" strike="noStrike" cap="none" dirty="0">
                <a:solidFill>
                  <a:srgbClr val="00B050"/>
                </a:solidFill>
                <a:latin typeface="Arial Black"/>
                <a:ea typeface="Arial Black"/>
                <a:cs typeface="Arial Black"/>
                <a:sym typeface="Arial Black"/>
              </a:rPr>
              <a:t>SERVIZI COMMERCIALI</a:t>
            </a:r>
            <a:endParaRPr sz="1600" b="1" i="0" u="none" strike="noStrike" cap="none" dirty="0">
              <a:solidFill>
                <a:srgbClr val="00B05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8" name="Google Shape;168;p13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3;p11"/>
          <p:cNvSpPr txBox="1"/>
          <p:nvPr/>
        </p:nvSpPr>
        <p:spPr>
          <a:xfrm>
            <a:off x="0" y="40199"/>
            <a:ext cx="91440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ISTRUZIONE PROFESSIONALE</a:t>
            </a:r>
            <a:endParaRPr sz="1800" b="1" i="0" u="none" strike="noStrike" cap="none"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8" name="Segnaposto contenuto 3">
            <a:extLst>
              <a:ext uri="{FF2B5EF4-FFF2-40B4-BE49-F238E27FC236}">
                <a16:creationId xmlns:a16="http://schemas.microsoft.com/office/drawing/2014/main" id="{93479665-733B-90E5-462B-C4E6BF0C8C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073567"/>
              </p:ext>
            </p:extLst>
          </p:nvPr>
        </p:nvGraphicFramePr>
        <p:xfrm>
          <a:off x="340241" y="849565"/>
          <a:ext cx="8633638" cy="4186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1428">
                  <a:extLst>
                    <a:ext uri="{9D8B030D-6E8A-4147-A177-3AD203B41FA5}">
                      <a16:colId xmlns:a16="http://schemas.microsoft.com/office/drawing/2014/main" val="57504542"/>
                    </a:ext>
                  </a:extLst>
                </a:gridCol>
                <a:gridCol w="1082375">
                  <a:extLst>
                    <a:ext uri="{9D8B030D-6E8A-4147-A177-3AD203B41FA5}">
                      <a16:colId xmlns:a16="http://schemas.microsoft.com/office/drawing/2014/main" val="1236848482"/>
                    </a:ext>
                  </a:extLst>
                </a:gridCol>
                <a:gridCol w="1115850">
                  <a:extLst>
                    <a:ext uri="{9D8B030D-6E8A-4147-A177-3AD203B41FA5}">
                      <a16:colId xmlns:a16="http://schemas.microsoft.com/office/drawing/2014/main" val="4159514456"/>
                    </a:ext>
                  </a:extLst>
                </a:gridCol>
                <a:gridCol w="1073985">
                  <a:extLst>
                    <a:ext uri="{9D8B030D-6E8A-4147-A177-3AD203B41FA5}">
                      <a16:colId xmlns:a16="http://schemas.microsoft.com/office/drawing/2014/main" val="687954127"/>
                    </a:ext>
                  </a:extLst>
                </a:gridCol>
              </a:tblGrid>
              <a:tr h="154956"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Materie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3° anno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4° anno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dirty="0"/>
                        <a:t>5° anno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743878"/>
                  </a:ext>
                </a:extLst>
              </a:tr>
              <a:tr h="159037">
                <a:tc>
                  <a:txBody>
                    <a:bodyPr/>
                    <a:lstStyle/>
                    <a:p>
                      <a:r>
                        <a:rPr lang="it-IT" sz="1050" b="1" i="1" dirty="0">
                          <a:solidFill>
                            <a:srgbClr val="FF0000"/>
                          </a:solidFill>
                        </a:rPr>
                        <a:t>AREA GENERALE (TOTALE ORE)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05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05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it-IT" sz="105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0916035"/>
                  </a:ext>
                </a:extLst>
              </a:tr>
              <a:tr h="139047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Italiano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8917926"/>
                  </a:ext>
                </a:extLst>
              </a:tr>
              <a:tr h="135874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Inglese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1165683"/>
                  </a:ext>
                </a:extLst>
              </a:tr>
              <a:tr h="137201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Storia e storia sammarinese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0815482"/>
                  </a:ext>
                </a:extLst>
              </a:tr>
              <a:tr h="15334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Matematica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7334659"/>
                  </a:ext>
                </a:extLst>
              </a:tr>
              <a:tr h="153342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Educazione fisica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249278"/>
                  </a:ext>
                </a:extLst>
              </a:tr>
              <a:tr h="146079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Religione / ECS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2456859"/>
                  </a:ext>
                </a:extLst>
              </a:tr>
              <a:tr h="159037">
                <a:tc>
                  <a:txBody>
                    <a:bodyPr/>
                    <a:lstStyle/>
                    <a:p>
                      <a:r>
                        <a:rPr lang="it-IT" sz="1050" b="1" i="1" dirty="0">
                          <a:solidFill>
                            <a:srgbClr val="FF0000"/>
                          </a:solidFill>
                        </a:rPr>
                        <a:t>AREA DI INDIRIZZO (TOTALE ORE)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5023451"/>
                  </a:ext>
                </a:extLst>
              </a:tr>
              <a:tr h="150831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Inglese tecnico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3102890"/>
                  </a:ext>
                </a:extLst>
              </a:tr>
              <a:tr h="142044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Seconda lingua straniera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2869770"/>
                  </a:ext>
                </a:extLst>
              </a:tr>
              <a:tr h="1358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Diritto ed economia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6500736"/>
                  </a:ext>
                </a:extLst>
              </a:tr>
              <a:tr h="135874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Tecniche di comunicazione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853864"/>
                  </a:ext>
                </a:extLst>
              </a:tr>
              <a:tr h="230985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Tecniche professionali dei servizi commerciali – applicazioni informatiche per la </a:t>
                      </a:r>
                      <a:r>
                        <a:rPr lang="it-IT" sz="1050" b="1" dirty="0" err="1">
                          <a:solidFill>
                            <a:srgbClr val="002060"/>
                          </a:solidFill>
                        </a:rPr>
                        <a:t>digital</a:t>
                      </a:r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 economy, l’e-commerce e i social media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2762343"/>
                  </a:ext>
                </a:extLst>
              </a:tr>
              <a:tr h="190467">
                <a:tc>
                  <a:txBody>
                    <a:bodyPr/>
                    <a:lstStyle/>
                    <a:p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Laboratorio di informatica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7148203"/>
                  </a:ext>
                </a:extLst>
              </a:tr>
              <a:tr h="255033">
                <a:tc>
                  <a:txBody>
                    <a:bodyPr/>
                    <a:lstStyle/>
                    <a:p>
                      <a:r>
                        <a:rPr lang="it-IT" sz="1050" b="1" i="1" dirty="0">
                          <a:solidFill>
                            <a:srgbClr val="FF0000"/>
                          </a:solidFill>
                        </a:rPr>
                        <a:t>TOTALE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50" b="1" dirty="0">
                          <a:solidFill>
                            <a:srgbClr val="FF0000"/>
                          </a:solidFill>
                        </a:rPr>
                        <a:t>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9225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8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/>
          <p:nvPr/>
        </p:nvSpPr>
        <p:spPr>
          <a:xfrm>
            <a:off x="2594347" y="329614"/>
            <a:ext cx="3774558" cy="839972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it-IT" sz="1800" b="1" dirty="0">
                <a:solidFill>
                  <a:schemeClr val="bg1"/>
                </a:solidFill>
              </a:rPr>
              <a:t>il</a:t>
            </a:r>
            <a:r>
              <a:rPr lang="it-IT" sz="1800" b="1" dirty="0">
                <a:solidFill>
                  <a:srgbClr val="FFFF00"/>
                </a:solidFill>
              </a:rPr>
              <a:t> DIPLOMA DI MATURITÁ  </a:t>
            </a:r>
            <a:r>
              <a:rPr lang="it-IT" sz="1800" b="1" dirty="0">
                <a:solidFill>
                  <a:schemeClr val="bg1"/>
                </a:solidFill>
              </a:rPr>
              <a:t>di </a:t>
            </a:r>
            <a:r>
              <a:rPr lang="it-IT" sz="1800" b="1" dirty="0">
                <a:solidFill>
                  <a:srgbClr val="FFFF00"/>
                </a:solidFill>
              </a:rPr>
              <a:t>ISTRUZIONE PROFESSIONALE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consente di: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9"/>
          <p:cNvSpPr/>
          <p:nvPr/>
        </p:nvSpPr>
        <p:spPr>
          <a:xfrm>
            <a:off x="515679" y="3164959"/>
            <a:ext cx="2286000" cy="1063256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Prendere una licenza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it-IT" sz="14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LAVORARE IN PROPRIO</a:t>
            </a:r>
            <a:endParaRPr sz="14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3342163" y="3172047"/>
            <a:ext cx="2286000" cy="1063256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Lavorare alle dipendenze di aziende come </a:t>
            </a:r>
            <a:r>
              <a:rPr lang="it-IT" sz="1400" b="1" i="0" u="none" strike="noStrike" cap="none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LAVORATORE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1400" b="1" i="0" u="none" strike="noStrike" cap="none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SPECIALIZZATO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9"/>
          <p:cNvSpPr/>
          <p:nvPr/>
        </p:nvSpPr>
        <p:spPr>
          <a:xfrm>
            <a:off x="6510672" y="3164959"/>
            <a:ext cx="2286000" cy="1063256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Proseguire gli studi per conseguire una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 u="none" strike="noStrike" cap="none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LAUREA</a:t>
            </a:r>
            <a:endParaRPr dirty="0"/>
          </a:p>
        </p:txBody>
      </p:sp>
      <p:cxnSp>
        <p:nvCxnSpPr>
          <p:cNvPr id="120" name="Google Shape;120;p9"/>
          <p:cNvCxnSpPr/>
          <p:nvPr/>
        </p:nvCxnSpPr>
        <p:spPr>
          <a:xfrm flipH="1">
            <a:off x="1658679" y="1414130"/>
            <a:ext cx="2083981" cy="1637414"/>
          </a:xfrm>
          <a:prstGeom prst="straightConnector1">
            <a:avLst/>
          </a:prstGeom>
          <a:noFill/>
          <a:ln w="1143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121" name="Google Shape;121;p9"/>
          <p:cNvCxnSpPr/>
          <p:nvPr/>
        </p:nvCxnSpPr>
        <p:spPr>
          <a:xfrm>
            <a:off x="5411977" y="1407043"/>
            <a:ext cx="2241695" cy="1644501"/>
          </a:xfrm>
          <a:prstGeom prst="straightConnector1">
            <a:avLst/>
          </a:prstGeom>
          <a:noFill/>
          <a:ln w="1143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122" name="Google Shape;122;p9"/>
          <p:cNvCxnSpPr/>
          <p:nvPr/>
        </p:nvCxnSpPr>
        <p:spPr>
          <a:xfrm flipH="1">
            <a:off x="4470995" y="1407043"/>
            <a:ext cx="1" cy="1644501"/>
          </a:xfrm>
          <a:prstGeom prst="straightConnector1">
            <a:avLst/>
          </a:prstGeom>
          <a:noFill/>
          <a:ln w="1143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76352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>
            <a:spLocks noGrp="1"/>
          </p:cNvSpPr>
          <p:nvPr>
            <p:ph type="body" idx="1"/>
          </p:nvPr>
        </p:nvSpPr>
        <p:spPr>
          <a:xfrm>
            <a:off x="311700" y="78375"/>
            <a:ext cx="8520600" cy="43341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sz="2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Caratteristiche 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bg1"/>
                  </a:solidFill>
                </a:uFill>
                <a:latin typeface="Arial Black" panose="020B0A04020102020204" pitchFamily="34" charset="0"/>
              </a:rPr>
              <a:t>della </a:t>
            </a:r>
            <a:r>
              <a:rPr lang="it-IT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bg1"/>
                  </a:solidFill>
                </a:uFill>
                <a:latin typeface="Arial Black" panose="020B0A04020102020204" pitchFamily="34" charset="0"/>
              </a:rPr>
              <a:t>FORMAZIONE PROFESSIONALE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it-IT" sz="1600"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it-IT" sz="1600"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r>
              <a:rPr lang="it-IT" sz="1600" b="1" dirty="0">
                <a:solidFill>
                  <a:schemeClr val="lt1"/>
                </a:solidFill>
                <a:latin typeface="Arial Black" panose="020B0A04020102020204" pitchFamily="34" charset="0"/>
              </a:rPr>
              <a:t>Ore settimanali: </a:t>
            </a:r>
            <a:r>
              <a:rPr lang="it-IT" sz="1600" b="1" dirty="0">
                <a:solidFill>
                  <a:srgbClr val="FFFF00"/>
                </a:solidFill>
                <a:latin typeface="Arial Black" panose="020B0A04020102020204" pitchFamily="34" charset="0"/>
              </a:rPr>
              <a:t>31 (al 3° anno)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endParaRPr lang="it-IT" sz="16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r>
              <a:rPr lang="it-IT" sz="1600" b="1" dirty="0">
                <a:solidFill>
                  <a:srgbClr val="FFFF00"/>
                </a:solidFill>
                <a:latin typeface="Arial Black" panose="020B0A04020102020204" pitchFamily="34" charset="0"/>
              </a:rPr>
              <a:t>ALTERNANZA SCUOLA-LAVORO</a:t>
            </a:r>
            <a:endParaRPr sz="16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endParaRPr lang="it-IT" sz="1600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lt1"/>
                </a:solidFill>
                <a:latin typeface="Arial Black" panose="020B0A04020102020204" pitchFamily="34" charset="0"/>
              </a:rPr>
              <a:t>Lezioni: </a:t>
            </a:r>
            <a:r>
              <a:rPr lang="it-IT" sz="1600" b="1" dirty="0">
                <a:solidFill>
                  <a:srgbClr val="FFFF00"/>
                </a:solidFill>
                <a:latin typeface="Arial Black" panose="020B0A04020102020204" pitchFamily="34" charset="0"/>
              </a:rPr>
              <a:t>dal lunedì al venerdì con orari </a:t>
            </a:r>
            <a:r>
              <a:rPr lang="it-IT" sz="1600" dirty="0">
                <a:solidFill>
                  <a:schemeClr val="lt1"/>
                </a:solidFill>
                <a:latin typeface="Arial Black" panose="020B0A04020102020204" pitchFamily="34" charset="0"/>
              </a:rPr>
              <a:t>da definire e concordare con le imprese presso le quali verrà svolta l’attività LAVORATIVA in alternanza con quella SCOLASTICA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endParaRPr lang="it-IT" sz="1600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285750" lvl="0" indent="-285750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lt1"/>
                </a:solidFill>
                <a:latin typeface="Arial Black" panose="020B0A04020102020204" pitchFamily="34" charset="0"/>
              </a:rPr>
              <a:t>La </a:t>
            </a:r>
            <a:r>
              <a:rPr lang="it-IT" sz="1600" dirty="0">
                <a:solidFill>
                  <a:srgbClr val="FFFF00"/>
                </a:solidFill>
                <a:latin typeface="Arial Black" panose="020B0A04020102020204" pitchFamily="34" charset="0"/>
              </a:rPr>
              <a:t>specializzazione del 3°anno di FORMAZIONE PROFESSIONALE</a:t>
            </a:r>
            <a:r>
              <a:rPr lang="it-IT" sz="1600" dirty="0">
                <a:solidFill>
                  <a:schemeClr val="lt1"/>
                </a:solidFill>
                <a:latin typeface="Arial Black" panose="020B0A04020102020204" pitchFamily="34" charset="0"/>
              </a:rPr>
              <a:t> che sarà attivata, verrà decisa dalla Commissione per il Lavoro sulla base delle figure professionali richieste ogni anno dal mercato del lavoro.</a:t>
            </a:r>
            <a:endParaRPr sz="1600" dirty="0">
              <a:latin typeface="Arial Black" panose="020B0A04020102020204" pitchFamily="34" charset="0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Wingdings" panose="05000000000000000000" pitchFamily="2" charset="2"/>
              <a:buChar char="Ø"/>
            </a:pPr>
            <a:endParaRPr sz="1600" b="1" dirty="0">
              <a:solidFill>
                <a:schemeClr val="lt1"/>
              </a:solidFill>
              <a:latin typeface="Arial Black" panose="020B0A040201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600" dirty="0">
              <a:latin typeface="Arial Black" panose="020B0A040201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6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3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/>
          <p:nvPr/>
        </p:nvSpPr>
        <p:spPr>
          <a:xfrm>
            <a:off x="2594347" y="329614"/>
            <a:ext cx="3774558" cy="1201474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La </a:t>
            </a:r>
            <a:r>
              <a:rPr lang="it-IT" sz="2000" b="1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QUALIFICA PROFESSIONALE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consentirà di</a:t>
            </a:r>
            <a:r>
              <a:rPr lang="it-IT" sz="20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:</a:t>
            </a:r>
            <a:endParaRPr sz="20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Arial"/>
            </a:endParaRPr>
          </a:p>
        </p:txBody>
      </p:sp>
      <p:sp>
        <p:nvSpPr>
          <p:cNvPr id="117" name="Google Shape;117;p9"/>
          <p:cNvSpPr/>
          <p:nvPr/>
        </p:nvSpPr>
        <p:spPr>
          <a:xfrm>
            <a:off x="812507" y="2541183"/>
            <a:ext cx="3217233" cy="1392863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Prendere una </a:t>
            </a:r>
            <a:r>
              <a:rPr lang="it-IT" sz="1800" b="1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LICENZA </a:t>
            </a:r>
            <a:r>
              <a:rPr lang="it-IT" sz="18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a San Marino  </a:t>
            </a:r>
            <a:endParaRPr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e </a:t>
            </a:r>
            <a:r>
              <a:rPr lang="it-IT" sz="1800" b="1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LAVORARE IN PROPRIO</a:t>
            </a:r>
            <a:endParaRPr sz="1800" b="1" i="0" u="none" strike="noStrike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Arial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4954773" y="2541184"/>
            <a:ext cx="3381154" cy="1392863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Essere assunto in una azienda come </a:t>
            </a:r>
            <a:r>
              <a:rPr lang="it-IT" sz="1800" b="1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LAVORATORE</a:t>
            </a:r>
            <a:r>
              <a:rPr lang="it-IT" sz="18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it-IT" sz="1800" b="1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QUALIFICATO</a:t>
            </a:r>
            <a:endParaRPr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0" name="Google Shape;120;p9"/>
          <p:cNvCxnSpPr/>
          <p:nvPr/>
        </p:nvCxnSpPr>
        <p:spPr>
          <a:xfrm flipH="1">
            <a:off x="3089204" y="1711842"/>
            <a:ext cx="653456" cy="648586"/>
          </a:xfrm>
          <a:prstGeom prst="straightConnector1">
            <a:avLst/>
          </a:prstGeom>
          <a:noFill/>
          <a:ln w="114300" cap="flat" cmpd="sng">
            <a:solidFill>
              <a:srgbClr val="FF66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1" name="Google Shape;121;p9"/>
          <p:cNvCxnSpPr/>
          <p:nvPr/>
        </p:nvCxnSpPr>
        <p:spPr>
          <a:xfrm>
            <a:off x="5465135" y="1711842"/>
            <a:ext cx="691116" cy="648586"/>
          </a:xfrm>
          <a:prstGeom prst="straightConnector1">
            <a:avLst/>
          </a:prstGeom>
          <a:noFill/>
          <a:ln w="114300" cap="flat" cmpd="sng">
            <a:solidFill>
              <a:srgbClr val="FF66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17711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5"/>
          <p:cNvSpPr txBox="1">
            <a:spLocks noGrp="1"/>
          </p:cNvSpPr>
          <p:nvPr>
            <p:ph type="title"/>
          </p:nvPr>
        </p:nvSpPr>
        <p:spPr>
          <a:xfrm>
            <a:off x="4901009" y="637953"/>
            <a:ext cx="4052205" cy="254253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SABATO 19 DICEMBRE</a:t>
            </a:r>
            <a:b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Dalle 15:00 alle 18:00</a:t>
            </a:r>
            <a:b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2" name="Google Shape;182;p15"/>
          <p:cNvSpPr txBox="1"/>
          <p:nvPr/>
        </p:nvSpPr>
        <p:spPr>
          <a:xfrm>
            <a:off x="531027" y="3984376"/>
            <a:ext cx="8739963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 informazioni:	</a:t>
            </a:r>
            <a:r>
              <a:rPr lang="it-IT" sz="18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Tel</a:t>
            </a:r>
            <a:r>
              <a:rPr lang="it-IT"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it-IT" sz="1800" b="1" i="0" u="none" strike="noStrike" cap="none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0549 885721		</a:t>
            </a:r>
            <a:r>
              <a:rPr lang="it-IT"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@mail: </a:t>
            </a:r>
            <a:r>
              <a:rPr lang="it-IT" sz="1800" b="1" i="0" u="none" strike="noStrike" cap="none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info.cfp@pa.sm</a:t>
            </a:r>
            <a:r>
              <a:rPr lang="it-IT" sz="18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it-IT" sz="16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417" y="765544"/>
            <a:ext cx="4333806" cy="277645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955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6"/>
          <p:cNvSpPr txBox="1">
            <a:spLocks noGrp="1"/>
          </p:cNvSpPr>
          <p:nvPr>
            <p:ph type="title"/>
          </p:nvPr>
        </p:nvSpPr>
        <p:spPr>
          <a:xfrm>
            <a:off x="1079653" y="3734604"/>
            <a:ext cx="7296293" cy="7832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it-IT" sz="1600" dirty="0">
                <a:latin typeface="Arial Black" panose="020B0A04020102020204" pitchFamily="34" charset="0"/>
              </a:rPr>
              <a:t>Per prenotarsi contattare la </a:t>
            </a:r>
            <a:r>
              <a:rPr lang="it-IT" sz="1600" dirty="0">
                <a:solidFill>
                  <a:srgbClr val="FF9900"/>
                </a:solidFill>
                <a:latin typeface="Arial Black" panose="020B0A04020102020204" pitchFamily="34" charset="0"/>
              </a:rPr>
              <a:t>Tutor</a:t>
            </a:r>
            <a:r>
              <a:rPr lang="it-IT" sz="1600" dirty="0">
                <a:latin typeface="Arial Black" panose="020B0A04020102020204" pitchFamily="34" charset="0"/>
              </a:rPr>
              <a:t> </a:t>
            </a:r>
            <a:r>
              <a:rPr lang="it-IT" sz="1600" dirty="0">
                <a:solidFill>
                  <a:srgbClr val="FF9900"/>
                </a:solidFill>
                <a:latin typeface="Arial Black" panose="020B0A04020102020204" pitchFamily="34" charset="0"/>
              </a:rPr>
              <a:t>ELIANA MORONI </a:t>
            </a:r>
            <a:r>
              <a:rPr lang="it-IT" sz="1600" dirty="0">
                <a:latin typeface="Arial Black" panose="020B0A04020102020204" pitchFamily="34" charset="0"/>
              </a:rPr>
              <a:t>ai seguenti recapiti: </a:t>
            </a:r>
            <a:r>
              <a:rPr lang="it-IT" sz="1600" b="1" dirty="0" err="1">
                <a:latin typeface="Arial Black" panose="020B0A04020102020204" pitchFamily="34" charset="0"/>
                <a:ea typeface="Arial"/>
                <a:cs typeface="Arial"/>
                <a:sym typeface="Arial"/>
              </a:rPr>
              <a:t>Tel</a:t>
            </a:r>
            <a:r>
              <a:rPr lang="it-IT" sz="1600" b="1" dirty="0">
                <a:latin typeface="Arial Black" panose="020B0A04020102020204" pitchFamily="34" charset="0"/>
                <a:ea typeface="Arial"/>
                <a:cs typeface="Arial"/>
                <a:sym typeface="Arial"/>
              </a:rPr>
              <a:t>: </a:t>
            </a:r>
            <a:r>
              <a:rPr lang="it-IT" sz="1600" b="1" dirty="0">
                <a:solidFill>
                  <a:srgbClr val="FFFF00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0549 885725 	</a:t>
            </a:r>
            <a:r>
              <a:rPr lang="it-IT" sz="1600" b="1" dirty="0">
                <a:latin typeface="Arial Black" panose="020B0A04020102020204" pitchFamily="34" charset="0"/>
                <a:ea typeface="Arial"/>
                <a:cs typeface="Arial"/>
                <a:sym typeface="Arial"/>
              </a:rPr>
              <a:t>@mail: </a:t>
            </a:r>
            <a:r>
              <a:rPr lang="it-IT" sz="1600" b="1" dirty="0">
                <a:solidFill>
                  <a:srgbClr val="FFFF00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elianamoroni@cfp.sm</a:t>
            </a:r>
            <a:endParaRPr sz="1600" dirty="0">
              <a:latin typeface="Arial Black" panose="020B0A04020102020204" pitchFamily="34" charset="0"/>
            </a:endParaRPr>
          </a:p>
        </p:txBody>
      </p:sp>
      <p:sp>
        <p:nvSpPr>
          <p:cNvPr id="194" name="Google Shape;194;p16"/>
          <p:cNvSpPr/>
          <p:nvPr/>
        </p:nvSpPr>
        <p:spPr>
          <a:xfrm>
            <a:off x="1318436" y="897951"/>
            <a:ext cx="5092997" cy="2951350"/>
          </a:xfrm>
          <a:prstGeom prst="wedgeEllipseCallout">
            <a:avLst>
              <a:gd name="adj1" fmla="val -60130"/>
              <a:gd name="adj2" fmla="val -3089"/>
            </a:avLst>
          </a:prstGeom>
          <a:solidFill>
            <a:srgbClr val="FFFF00"/>
          </a:solidFill>
          <a:ln w="25400" cap="flat" cmpd="sng">
            <a:solidFill>
              <a:srgbClr val="F6911E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Vieni a provare i nostri Laboratori: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b="0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LABORATORIO ELETTRICO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b="0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LABORATORIO MECCANICO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b="0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LABORATORIO DI INFORMATICA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LABORATORIO</a:t>
            </a:r>
            <a:r>
              <a:rPr lang="it-IT" sz="1200" b="0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 DI INTERNET E SOCIAL MEDIA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TECNICHE DI COMUNICAZIONE</a:t>
            </a:r>
            <a:endParaRPr sz="1200" b="0" i="0" u="none" strike="noStrike" cap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</p:txBody>
      </p:sp>
      <p:pic>
        <p:nvPicPr>
          <p:cNvPr id="195" name="Google Shape;19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64083"/>
            <a:ext cx="1216643" cy="2783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1433" y="1422105"/>
            <a:ext cx="2551813" cy="21508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tangolo 1"/>
          <p:cNvSpPr/>
          <p:nvPr/>
        </p:nvSpPr>
        <p:spPr>
          <a:xfrm>
            <a:off x="4829959" y="249387"/>
            <a:ext cx="3927678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 algn="ctr"/>
            <a:r>
              <a:rPr lang="it-IT" sz="2400" dirty="0">
                <a:solidFill>
                  <a:srgbClr val="FFFF00"/>
                </a:solidFill>
                <a:latin typeface="Arial Black" panose="020B0A04020102020204" pitchFamily="34" charset="0"/>
              </a:rPr>
              <a:t>Dal 12 novembre 2026</a:t>
            </a:r>
          </a:p>
        </p:txBody>
      </p:sp>
    </p:spTree>
    <p:extLst>
      <p:ext uri="{BB962C8B-B14F-4D97-AF65-F5344CB8AC3E}">
        <p14:creationId xmlns:p14="http://schemas.microsoft.com/office/powerpoint/2010/main" val="224522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7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7"/>
          <p:cNvSpPr txBox="1"/>
          <p:nvPr/>
        </p:nvSpPr>
        <p:spPr>
          <a:xfrm>
            <a:off x="713400" y="64661"/>
            <a:ext cx="8015931" cy="8309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5">
                <a:alpha val="4000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sym typeface="Arial"/>
              </a:rPr>
              <a:t>STUDENTE PER UN GIORNO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settore</a:t>
            </a:r>
            <a:r>
              <a:rPr lang="it-IT" sz="16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it-IT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MANUTENZIONE E ASSISTENZA TECNICA</a:t>
            </a:r>
            <a:endParaRPr lang="it-IT" sz="1600" i="0" u="none" strike="noStrike" cap="non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sym typeface="Arial"/>
            </a:endParaRPr>
          </a:p>
        </p:txBody>
      </p:sp>
      <p:pic>
        <p:nvPicPr>
          <p:cNvPr id="205" name="Google Shape;20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975" y="128459"/>
            <a:ext cx="394425" cy="9022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997191"/>
              </p:ext>
            </p:extLst>
          </p:nvPr>
        </p:nvGraphicFramePr>
        <p:xfrm>
          <a:off x="318975" y="1265276"/>
          <a:ext cx="8229602" cy="3365188"/>
        </p:xfrm>
        <a:graphic>
          <a:graphicData uri="http://schemas.openxmlformats.org/drawingml/2006/table">
            <a:tbl>
              <a:tblPr firstRow="1" firstCol="1" bandRow="1">
                <a:tableStyleId>{7A3F9707-F59F-43D0-951A-9131E915E995}</a:tableStyleId>
              </a:tblPr>
              <a:tblGrid>
                <a:gridCol w="1565523">
                  <a:extLst>
                    <a:ext uri="{9D8B030D-6E8A-4147-A177-3AD203B41FA5}">
                      <a16:colId xmlns:a16="http://schemas.microsoft.com/office/drawing/2014/main" val="2071754813"/>
                    </a:ext>
                  </a:extLst>
                </a:gridCol>
                <a:gridCol w="1877355">
                  <a:extLst>
                    <a:ext uri="{9D8B030D-6E8A-4147-A177-3AD203B41FA5}">
                      <a16:colId xmlns:a16="http://schemas.microsoft.com/office/drawing/2014/main" val="2752847344"/>
                    </a:ext>
                  </a:extLst>
                </a:gridCol>
                <a:gridCol w="1698105">
                  <a:extLst>
                    <a:ext uri="{9D8B030D-6E8A-4147-A177-3AD203B41FA5}">
                      <a16:colId xmlns:a16="http://schemas.microsoft.com/office/drawing/2014/main" val="4012973705"/>
                    </a:ext>
                  </a:extLst>
                </a:gridCol>
                <a:gridCol w="1535824">
                  <a:extLst>
                    <a:ext uri="{9D8B030D-6E8A-4147-A177-3AD203B41FA5}">
                      <a16:colId xmlns:a16="http://schemas.microsoft.com/office/drawing/2014/main" val="3084847304"/>
                    </a:ext>
                  </a:extLst>
                </a:gridCol>
                <a:gridCol w="1552795">
                  <a:extLst>
                    <a:ext uri="{9D8B030D-6E8A-4147-A177-3AD203B41FA5}">
                      <a16:colId xmlns:a16="http://schemas.microsoft.com/office/drawing/2014/main" val="609370943"/>
                    </a:ext>
                  </a:extLst>
                </a:gridCol>
              </a:tblGrid>
              <a:tr h="3296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kern="100" dirty="0">
                          <a:solidFill>
                            <a:srgbClr val="FFFF00"/>
                          </a:solidFill>
                          <a:effectLst/>
                        </a:rPr>
                        <a:t>LUNEDI</a:t>
                      </a:r>
                      <a:endParaRPr lang="it-IT" sz="14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kern="100" dirty="0">
                          <a:solidFill>
                            <a:srgbClr val="FFFF00"/>
                          </a:solidFill>
                          <a:effectLst/>
                        </a:rPr>
                        <a:t>MERCOLEDI</a:t>
                      </a:r>
                      <a:endParaRPr lang="it-IT" sz="14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kern="100" dirty="0">
                          <a:solidFill>
                            <a:srgbClr val="FFFF00"/>
                          </a:solidFill>
                          <a:effectLst/>
                        </a:rPr>
                        <a:t>GIOVEDI</a:t>
                      </a:r>
                      <a:endParaRPr lang="it-IT" sz="14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kern="100" dirty="0">
                          <a:solidFill>
                            <a:srgbClr val="FFFF00"/>
                          </a:solidFill>
                          <a:effectLst/>
                        </a:rPr>
                        <a:t>VENERDI</a:t>
                      </a:r>
                      <a:endParaRPr lang="it-IT" sz="14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906841"/>
                  </a:ext>
                </a:extLst>
              </a:tr>
              <a:tr h="254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8:17 – 9:10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INGLESE </a:t>
                      </a: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MATEMATICA</a:t>
                      </a: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LABORATORIOELETTRICO</a:t>
                      </a: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953141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9:10 – 10:00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LABORATORIO MECCANICO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LABORATORIOMECCANICO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02597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10:15 – 11:05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719985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11:05 – 11:50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447037"/>
                  </a:ext>
                </a:extLst>
              </a:tr>
              <a:tr h="397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11:50 – 12:40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MATEMATICA</a:t>
                      </a: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348800"/>
                  </a:ext>
                </a:extLst>
              </a:tr>
              <a:tr h="224043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PAUSA PRANZO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080987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13:40 – 14:30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LABORATORIO ELETTRICO </a:t>
                      </a: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00206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LABORATORIO ELETTRICO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573493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14:30 – 15:20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0177017"/>
                  </a:ext>
                </a:extLst>
              </a:tr>
              <a:tr h="3086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15:20 – 16:10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1996"/>
                  </a:ext>
                </a:extLst>
              </a:tr>
              <a:tr h="672128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>
                          <a:solidFill>
                            <a:srgbClr val="66FFFF"/>
                          </a:solidFill>
                        </a:rPr>
                        <a:t>Inglese e Matematica e Laboratorio Elettrico presso Sede CFP</a:t>
                      </a:r>
                      <a:endParaRPr lang="it-IT" sz="1400" dirty="0"/>
                    </a:p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>
                          <a:solidFill>
                            <a:srgbClr val="FFFF00"/>
                          </a:solidFill>
                        </a:rPr>
                        <a:t>Laboratorio Meccanico presso officina moto «SK Racing»</a:t>
                      </a:r>
                      <a:endParaRPr lang="it-IT" sz="1400" u="none" strike="noStrike" cap="none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4471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23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989842" y="108171"/>
            <a:ext cx="7707591" cy="70784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sym typeface="Arial"/>
              </a:rPr>
              <a:t>STUDENTE PER UN GIORNO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settore</a:t>
            </a:r>
            <a:r>
              <a:rPr lang="it-IT" sz="1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it-IT" sz="1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SERVIZI COMMERCIALI</a:t>
            </a:r>
            <a:endParaRPr sz="1600" i="0" u="none" strike="noStrike" cap="none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sym typeface="Arial"/>
            </a:endParaRPr>
          </a:p>
        </p:txBody>
      </p:sp>
      <p:pic>
        <p:nvPicPr>
          <p:cNvPr id="214" name="Google Shape;21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709" y="171969"/>
            <a:ext cx="394425" cy="9022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903709"/>
              </p:ext>
            </p:extLst>
          </p:nvPr>
        </p:nvGraphicFramePr>
        <p:xfrm>
          <a:off x="191387" y="1267452"/>
          <a:ext cx="8771860" cy="3412146"/>
        </p:xfrm>
        <a:graphic>
          <a:graphicData uri="http://schemas.openxmlformats.org/drawingml/2006/table">
            <a:tbl>
              <a:tblPr firstRow="1" firstCol="1" bandRow="1">
                <a:tableStyleId>{7A3F9707-F59F-43D0-951A-9131E915E995}</a:tableStyleId>
              </a:tblPr>
              <a:tblGrid>
                <a:gridCol w="1414905">
                  <a:extLst>
                    <a:ext uri="{9D8B030D-6E8A-4147-A177-3AD203B41FA5}">
                      <a16:colId xmlns:a16="http://schemas.microsoft.com/office/drawing/2014/main" val="4039997043"/>
                    </a:ext>
                  </a:extLst>
                </a:gridCol>
                <a:gridCol w="1548833">
                  <a:extLst>
                    <a:ext uri="{9D8B030D-6E8A-4147-A177-3AD203B41FA5}">
                      <a16:colId xmlns:a16="http://schemas.microsoft.com/office/drawing/2014/main" val="4124899385"/>
                    </a:ext>
                  </a:extLst>
                </a:gridCol>
                <a:gridCol w="1677293">
                  <a:extLst>
                    <a:ext uri="{9D8B030D-6E8A-4147-A177-3AD203B41FA5}">
                      <a16:colId xmlns:a16="http://schemas.microsoft.com/office/drawing/2014/main" val="2359166586"/>
                    </a:ext>
                  </a:extLst>
                </a:gridCol>
                <a:gridCol w="1421282">
                  <a:extLst>
                    <a:ext uri="{9D8B030D-6E8A-4147-A177-3AD203B41FA5}">
                      <a16:colId xmlns:a16="http://schemas.microsoft.com/office/drawing/2014/main" val="1015592734"/>
                    </a:ext>
                  </a:extLst>
                </a:gridCol>
                <a:gridCol w="1419460">
                  <a:extLst>
                    <a:ext uri="{9D8B030D-6E8A-4147-A177-3AD203B41FA5}">
                      <a16:colId xmlns:a16="http://schemas.microsoft.com/office/drawing/2014/main" val="1201162205"/>
                    </a:ext>
                  </a:extLst>
                </a:gridCol>
                <a:gridCol w="1290087">
                  <a:extLst>
                    <a:ext uri="{9D8B030D-6E8A-4147-A177-3AD203B41FA5}">
                      <a16:colId xmlns:a16="http://schemas.microsoft.com/office/drawing/2014/main" val="4278551656"/>
                    </a:ext>
                  </a:extLst>
                </a:gridCol>
              </a:tblGrid>
              <a:tr h="3211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FFFF00"/>
                          </a:solidFill>
                          <a:effectLst/>
                        </a:rPr>
                        <a:t>LUNEDI</a:t>
                      </a:r>
                      <a:endParaRPr lang="it-IT" sz="1400" b="1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MARTEDI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MERCOLEDI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GIOVEDI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VENERDI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4259074"/>
                  </a:ext>
                </a:extLst>
              </a:tr>
              <a:tr h="356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8:17 – 9:10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ITALIANO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INTERNET E SOCIAL MEDIA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INFORMATICA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427330"/>
                  </a:ext>
                </a:extLst>
              </a:tr>
              <a:tr h="227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9:10 – 10:00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INTERNET E SOCIAL MEDIA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219837"/>
                  </a:ext>
                </a:extLst>
              </a:tr>
              <a:tr h="227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10:15 – 11:05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90773"/>
                  </a:ext>
                </a:extLst>
              </a:tr>
              <a:tr h="34540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11:05 – 11:50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INFORMATICA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INGLESE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7051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ITALIANO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228056"/>
                  </a:ext>
                </a:extLst>
              </a:tr>
              <a:tr h="3370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11:50 – 12:40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INGLESE 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7121"/>
                  </a:ext>
                </a:extLst>
              </a:tr>
              <a:tr h="227455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chemeClr val="bg1"/>
                          </a:solidFill>
                          <a:effectLst/>
                        </a:rPr>
                        <a:t>PAUSA PRANZO</a:t>
                      </a:r>
                      <a:endParaRPr lang="it-IT" sz="11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479414"/>
                  </a:ext>
                </a:extLst>
              </a:tr>
              <a:tr h="5817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13:40 – 14:30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ELEMENTI DI GESTIONE AZIENDALE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MARKETING APPLICATO AL WEB 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INFORMATICA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1187809"/>
                  </a:ext>
                </a:extLst>
              </a:tr>
              <a:tr h="227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14:30 – 15:20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>
                          <a:solidFill>
                            <a:srgbClr val="002060"/>
                          </a:solidFill>
                          <a:effectLst/>
                        </a:rPr>
                        <a:t>LAB. INFORMATICA</a:t>
                      </a:r>
                      <a:endParaRPr lang="it-IT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99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INGLESE 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INGLESE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63635781"/>
                  </a:ext>
                </a:extLst>
              </a:tr>
              <a:tr h="227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15:20 – 16:10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3763368"/>
                  </a:ext>
                </a:extLst>
              </a:tr>
              <a:tr h="30778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Laboratori</a:t>
                      </a:r>
                      <a:r>
                        <a:rPr lang="it-IT" sz="1800" kern="100" baseline="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presso la sede del CFP</a:t>
                      </a:r>
                      <a:endParaRPr lang="it-IT" sz="18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418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52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9"/>
          <p:cNvSpPr txBox="1">
            <a:spLocks noGrp="1"/>
          </p:cNvSpPr>
          <p:nvPr>
            <p:ph type="title"/>
          </p:nvPr>
        </p:nvSpPr>
        <p:spPr>
          <a:xfrm>
            <a:off x="308345" y="89128"/>
            <a:ext cx="8780336" cy="117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it-IT" sz="2000" dirty="0">
                <a:solidFill>
                  <a:schemeClr val="bg1"/>
                </a:solidFill>
                <a:latin typeface="Arial Black" panose="020B0A04020102020204" pitchFamily="34" charset="0"/>
              </a:rPr>
              <a:t>IL NASCENTE ISTITUTO DI </a:t>
            </a:r>
            <a:r>
              <a:rPr lang="it-IT" sz="2000" dirty="0">
                <a:solidFill>
                  <a:srgbClr val="002060"/>
                </a:solidFill>
                <a:latin typeface="Arial Black" panose="020B0A04020102020204" pitchFamily="34" charset="0"/>
              </a:rPr>
              <a:t>ISTRUZIONE</a:t>
            </a:r>
            <a:r>
              <a:rPr lang="it-IT" sz="2000" dirty="0">
                <a:solidFill>
                  <a:schemeClr val="bg1"/>
                </a:solidFill>
                <a:latin typeface="Arial Black" panose="020B0A04020102020204" pitchFamily="34" charset="0"/>
              </a:rPr>
              <a:t> E </a:t>
            </a:r>
            <a:r>
              <a:rPr lang="it-IT" sz="2000" dirty="0">
                <a:solidFill>
                  <a:srgbClr val="FF9900"/>
                </a:solidFill>
                <a:latin typeface="Arial Black" panose="020B0A04020102020204" pitchFamily="34" charset="0"/>
              </a:rPr>
              <a:t>FORMAZIONE</a:t>
            </a:r>
            <a:r>
              <a:rPr lang="it-IT" sz="2000" dirty="0">
                <a:solidFill>
                  <a:schemeClr val="bg1"/>
                </a:solidFill>
                <a:latin typeface="Arial Black" panose="020B0A04020102020204" pitchFamily="34" charset="0"/>
              </a:rPr>
              <a:t> PROFESSIONALE si presenta alle famiglie:</a:t>
            </a:r>
            <a:r>
              <a:rPr lang="it-IT" sz="2000" dirty="0">
                <a:solidFill>
                  <a:schemeClr val="bg1"/>
                </a:solidFill>
              </a:rPr>
              <a:t/>
            </a:r>
            <a:br>
              <a:rPr lang="it-IT" sz="2000" dirty="0">
                <a:solidFill>
                  <a:schemeClr val="bg1"/>
                </a:solidFill>
              </a:rPr>
            </a:b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221" name="Google Shape;221;p19"/>
          <p:cNvSpPr txBox="1"/>
          <p:nvPr/>
        </p:nvSpPr>
        <p:spPr>
          <a:xfrm>
            <a:off x="202019" y="4174668"/>
            <a:ext cx="8739963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 informazioni: </a:t>
            </a:r>
            <a:r>
              <a:rPr lang="it-IT" sz="20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Tel</a:t>
            </a:r>
            <a:r>
              <a:rPr lang="it-IT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it-IT" sz="2000" b="1" i="0" u="none" strike="noStrike" cap="none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0549 885721</a:t>
            </a:r>
            <a:r>
              <a:rPr lang="it-IT" sz="20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@mail: </a:t>
            </a:r>
            <a:r>
              <a:rPr lang="it-IT" sz="2000" b="1" i="0" u="none" strike="noStrike" cap="none" dirty="0" smtClean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info.cfp@pa.sm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713" y="1329556"/>
            <a:ext cx="4672401" cy="2655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9"/>
          <p:cNvSpPr txBox="1"/>
          <p:nvPr/>
        </p:nvSpPr>
        <p:spPr>
          <a:xfrm>
            <a:off x="1010093" y="1506580"/>
            <a:ext cx="2137144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LUNEDI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0" u="none" strike="noStrike" cap="non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16 </a:t>
            </a:r>
            <a:r>
              <a:rPr lang="it-IT" sz="1600" b="0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NOVEMBRE 2026</a:t>
            </a:r>
            <a:br>
              <a:rPr lang="it-IT" sz="1600" b="0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</a:br>
            <a:r>
              <a:rPr lang="it-IT" sz="1600" b="0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ORE </a:t>
            </a:r>
            <a:r>
              <a:rPr lang="it-IT" sz="1600" b="0" i="0" u="none" strike="noStrike" cap="non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20:30</a:t>
            </a:r>
            <a:endParaRPr sz="1600" b="0" i="0" u="none" strike="noStrike" cap="non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3369842" y="3251952"/>
            <a:ext cx="155638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2060"/>
                </a:solidFill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Vi aspettiamo numerosi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226" name="Google Shape;226;p19"/>
          <p:cNvSpPr/>
          <p:nvPr/>
        </p:nvSpPr>
        <p:spPr>
          <a:xfrm>
            <a:off x="4953890" y="1260932"/>
            <a:ext cx="4162451" cy="3046948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LUNEDI</a:t>
            </a:r>
            <a:r>
              <a:rPr lang="it-IT" sz="2400" b="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/>
            </a:r>
            <a:br>
              <a:rPr lang="it-IT" sz="2400" b="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</a:br>
            <a:r>
              <a:rPr lang="it-IT" sz="2400" b="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16 NOVEMBRE</a:t>
            </a:r>
            <a:br>
              <a:rPr lang="it-IT" sz="2400" b="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</a:br>
            <a:r>
              <a:rPr lang="it-IT" sz="2400" b="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ore </a:t>
            </a:r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20:30</a:t>
            </a:r>
            <a:endParaRPr lang="it-IT" sz="2400" b="0" i="0" u="none" strike="noStrike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  <a:p>
            <a:pPr lvl="0" algn="ctr"/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sym typeface="Alfa Slab One"/>
              </a:rPr>
              <a:t>Sala Montelupo</a:t>
            </a:r>
          </a:p>
          <a:p>
            <a:pPr lvl="0" algn="ctr"/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sym typeface="Alfa Slab One"/>
              </a:rPr>
              <a:t>Piazza F. Da Sterpeto</a:t>
            </a:r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 algn="ctr"/>
            <a:r>
              <a:rPr lang="it-IT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sym typeface="Alfa Slab One"/>
              </a:rPr>
              <a:t>Domagnano</a:t>
            </a:r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/>
            </a:r>
            <a:br>
              <a:rPr lang="it-IT" sz="2400" b="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</a:br>
            <a:endParaRPr sz="2400" b="0" i="0" u="none" strike="noStrike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0"/>
          <p:cNvSpPr txBox="1"/>
          <p:nvPr/>
        </p:nvSpPr>
        <p:spPr>
          <a:xfrm>
            <a:off x="6900530" y="1780211"/>
            <a:ext cx="2169043" cy="181584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rgbClr val="002060"/>
                </a:solidFill>
                <a:sym typeface="Arial"/>
              </a:rPr>
              <a:t>Per informazioni: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 err="1">
                <a:solidFill>
                  <a:schemeClr val="lt1"/>
                </a:solidFill>
                <a:sym typeface="Arial"/>
              </a:rPr>
              <a:t>Tel</a:t>
            </a:r>
            <a:r>
              <a:rPr lang="it-IT" b="1" i="0" u="none" strike="noStrike" cap="none" dirty="0">
                <a:solidFill>
                  <a:schemeClr val="lt1"/>
                </a:solidFill>
                <a:sym typeface="Arial"/>
              </a:rPr>
              <a:t>: </a:t>
            </a:r>
            <a:r>
              <a:rPr lang="it-IT" b="1" i="0" u="none" strike="noStrike" cap="none" dirty="0">
                <a:solidFill>
                  <a:srgbClr val="002060"/>
                </a:solidFill>
                <a:sym typeface="Arial"/>
              </a:rPr>
              <a:t>0549 885721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chemeClr val="lt1"/>
                </a:solidFill>
                <a:sym typeface="Arial"/>
              </a:rPr>
              <a:t>mail: </a:t>
            </a:r>
            <a:r>
              <a:rPr lang="it-IT" b="1" i="0" u="none" strike="noStrike" cap="none" dirty="0" smtClean="0">
                <a:solidFill>
                  <a:srgbClr val="002060"/>
                </a:solidFill>
                <a:sym typeface="Arial"/>
              </a:rPr>
              <a:t>info.cfp@pa.sm</a:t>
            </a:r>
            <a:endParaRPr lang="it-IT" b="1" i="0" u="none" strike="noStrike" cap="none" dirty="0">
              <a:solidFill>
                <a:srgbClr val="002060"/>
              </a:solidFill>
              <a:sym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chemeClr val="lt1"/>
                </a:solidFill>
                <a:sym typeface="Arial"/>
              </a:rPr>
              <a:t>	</a:t>
            </a:r>
            <a:endParaRPr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" y="158152"/>
            <a:ext cx="6794204" cy="45294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1111</Words>
  <Application>Microsoft Office PowerPoint</Application>
  <PresentationFormat>Presentazione su schermo (16:9)</PresentationFormat>
  <Paragraphs>379</Paragraphs>
  <Slides>21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31" baseType="lpstr">
      <vt:lpstr>Arial</vt:lpstr>
      <vt:lpstr>Times New Roman</vt:lpstr>
      <vt:lpstr>Alfa Slab One</vt:lpstr>
      <vt:lpstr>Noto Sans Symbols</vt:lpstr>
      <vt:lpstr>Calibri</vt:lpstr>
      <vt:lpstr>Proxima Nova</vt:lpstr>
      <vt:lpstr>Wingdings</vt:lpstr>
      <vt:lpstr>Lora Medium</vt:lpstr>
      <vt:lpstr>Arial Black</vt:lpstr>
      <vt:lpstr>Gameday</vt:lpstr>
      <vt:lpstr>ISTITUTO DI ISTRUZIONE E   FORMAZIONE PROFESSIONALE (I.I.F.P.) di San Marino</vt:lpstr>
      <vt:lpstr>Presentazione standard di PowerPoint</vt:lpstr>
      <vt:lpstr>Presentazione standard di PowerPoint</vt:lpstr>
      <vt:lpstr>Presentazione standard di PowerPoint</vt:lpstr>
      <vt:lpstr>ISTRUZIONE  E  FORMAZIONE PROFESSIONALE</vt:lpstr>
      <vt:lpstr>Presentazione standard di PowerPoint</vt:lpstr>
      <vt:lpstr>Presentazione standard di PowerPoint</vt:lpstr>
      <vt:lpstr>Orario settimanale del BIENNIO di entrambi i settori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SABATO 19 DICEMBRE  Dalle 15:00 alle 18:00 </vt:lpstr>
      <vt:lpstr>Per prenotarsi contattare la Tutor ELIANA MORONI ai seguenti recapiti: Tel: 0549 885725  @mail: elianamoroni@cfp.sm</vt:lpstr>
      <vt:lpstr>Presentazione standard di PowerPoint</vt:lpstr>
      <vt:lpstr>Presentazione standard di PowerPoint</vt:lpstr>
      <vt:lpstr>IL NASCENTE ISTITUTO DI ISTRUZIONE E FORMAZIONE PROFESSIONALE si presenta alle famiglie: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CENTRO  DI FORMAZIONE PROFESSIONALE di San Marino</dc:title>
  <dc:creator>PC3</dc:creator>
  <cp:lastModifiedBy>ETTORE</cp:lastModifiedBy>
  <cp:revision>87</cp:revision>
  <dcterms:modified xsi:type="dcterms:W3CDTF">2026-10-27T14:27:07Z</dcterms:modified>
</cp:coreProperties>
</file>